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charts/chart6.xml" ContentType="application/vnd.openxmlformats-officedocument.drawingml.chart+xml"/>
  <Override PartName="/ppt/slideLayouts/slideLayout6.xml" ContentType="application/vnd.openxmlformats-officedocument.presentationml.slideLayout+xml"/>
  <Override PartName="/docProps/core.xml" ContentType="application/vnd.openxmlformats-package.core-properties+xml"/>
  <Override PartName="/ppt/charts/chart4.xml" ContentType="application/vnd.openxmlformats-officedocument.drawingml.char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charts/chart7.xml" ContentType="application/vnd.openxmlformats-officedocument.drawingml.chart+xml"/>
  <Override PartName="/ppt/slideLayouts/slideLayout7.xml" ContentType="application/vnd.openxmlformats-officedocument.presentationml.slideLayout+xml"/>
  <Default Extension="pdf" ContentType="application/pdf"/>
  <Override PartName="/ppt/charts/chart5.xml" ContentType="application/vnd.openxmlformats-officedocument.drawingml.char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charts/chart3.xml" ContentType="application/vnd.openxmlformats-officedocument.drawingml.chart+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A514B"/>
    <a:srgbClr val="8B0044"/>
    <a:srgbClr val="89E045"/>
    <a:srgbClr val="C7097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33" d="100"/>
          <a:sy n="33" d="100"/>
        </p:scale>
        <p:origin x="1560" y="-8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Petra%20HD:Users:Petra:Desktop:MBL:Siders%20Pond%20Data:DNA%20extraction:CellCounts_SidersPond_30Jun2015%20(version%20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etra%20HD:Users:Petra:Desktop:MBL:Siders_Pond_Data:Field%20Data:DataGri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Petra%20HD:Users:Petra:Desktop:MBL:Siders_Pond_Data:Nutrient%20Data:Circadian%20rhyth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Petra%20HD:Users:Petra:Desktop:MBL:Siders_Pond_Data:KaiABC:Circadian%20rhythm%20gen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Petra%20HD:Users:Petra:Desktop:MBL:Siders_Pond_Data:Taxonomy:SRF-12%20taxonom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Petra%20HD:Users:Petra:Desktop:MBL:Siders_Pond_Data:Taxonomy:SRF-12%20taxonom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a:pPr>
            <a:r>
              <a:rPr lang="en-US" sz="2400" dirty="0" smtClean="0"/>
              <a:t>Trends </a:t>
            </a:r>
            <a:r>
              <a:rPr lang="en-US" sz="2400" dirty="0"/>
              <a:t>in Biomass over Depth</a:t>
            </a:r>
          </a:p>
        </c:rich>
      </c:tx>
      <c:layout>
        <c:manualLayout>
          <c:xMode val="edge"/>
          <c:yMode val="edge"/>
          <c:x val="0.205755715324964"/>
          <c:y val="0.000969448961031455"/>
        </c:manualLayout>
      </c:layout>
    </c:title>
    <c:plotArea>
      <c:layout>
        <c:manualLayout>
          <c:layoutTarget val="inner"/>
          <c:xMode val="edge"/>
          <c:yMode val="edge"/>
          <c:x val="0.134614527713777"/>
          <c:y val="0.083814631834013"/>
          <c:w val="0.807683162704732"/>
          <c:h val="0.863801223269729"/>
        </c:manualLayout>
      </c:layout>
      <c:scatterChart>
        <c:scatterStyle val="lineMarker"/>
        <c:ser>
          <c:idx val="0"/>
          <c:order val="0"/>
          <c:tx>
            <c:v>Cast 1</c:v>
          </c:tx>
          <c:spPr>
            <a:ln>
              <a:solidFill>
                <a:srgbClr val="4F81BD">
                  <a:shade val="76000"/>
                  <a:shade val="95000"/>
                  <a:satMod val="105000"/>
                  <a:alpha val="0"/>
                </a:srgbClr>
              </a:solidFill>
            </a:ln>
          </c:spPr>
          <c:xVal>
            <c:numRef>
              <c:f>Graphs!$R$32:$R$38</c:f>
              <c:numCache>
                <c:formatCode>0.0E+00</c:formatCode>
                <c:ptCount val="7"/>
                <c:pt idx="0">
                  <c:v>2.69890476190476E6</c:v>
                </c:pt>
                <c:pt idx="1">
                  <c:v>3.68158529228243E6</c:v>
                </c:pt>
                <c:pt idx="2">
                  <c:v>3.17936545704467E6</c:v>
                </c:pt>
                <c:pt idx="3">
                  <c:v>4.78068441485507E6</c:v>
                </c:pt>
                <c:pt idx="4">
                  <c:v>7.00606282178218E6</c:v>
                </c:pt>
                <c:pt idx="5">
                  <c:v>1.68510757552083E7</c:v>
                </c:pt>
                <c:pt idx="6">
                  <c:v>1.63801636036036E7</c:v>
                </c:pt>
              </c:numCache>
            </c:numRef>
          </c:xVal>
          <c:yVal>
            <c:numRef>
              <c:f>Graphs!$S$32:$S$38</c:f>
              <c:numCache>
                <c:formatCode>General</c:formatCode>
                <c:ptCount val="7"/>
                <c:pt idx="0">
                  <c:v>-0.5</c:v>
                </c:pt>
                <c:pt idx="1">
                  <c:v>-2.0</c:v>
                </c:pt>
                <c:pt idx="2">
                  <c:v>-4.0</c:v>
                </c:pt>
                <c:pt idx="3">
                  <c:v>-6.0</c:v>
                </c:pt>
                <c:pt idx="4">
                  <c:v>-8.0</c:v>
                </c:pt>
                <c:pt idx="5">
                  <c:v>-10.0</c:v>
                </c:pt>
                <c:pt idx="6">
                  <c:v>-12.0</c:v>
                </c:pt>
              </c:numCache>
            </c:numRef>
          </c:yVal>
        </c:ser>
        <c:ser>
          <c:idx val="1"/>
          <c:order val="1"/>
          <c:tx>
            <c:v>Cast 2</c:v>
          </c:tx>
          <c:spPr>
            <a:ln>
              <a:solidFill>
                <a:srgbClr val="C0504D">
                  <a:shade val="76000"/>
                  <a:shade val="95000"/>
                  <a:satMod val="105000"/>
                  <a:alpha val="0"/>
                </a:srgbClr>
              </a:solidFill>
            </a:ln>
          </c:spPr>
          <c:xVal>
            <c:numRef>
              <c:f>Graphs!$T$32:$T$39</c:f>
              <c:numCache>
                <c:formatCode>0.0E+00</c:formatCode>
                <c:ptCount val="8"/>
                <c:pt idx="0">
                  <c:v>4.52852049751244E6</c:v>
                </c:pt>
                <c:pt idx="1">
                  <c:v>7.43885625E6</c:v>
                </c:pt>
                <c:pt idx="2">
                  <c:v>9.2985703125E6</c:v>
                </c:pt>
                <c:pt idx="3">
                  <c:v>6.14432384094755E6</c:v>
                </c:pt>
                <c:pt idx="4">
                  <c:v>7.36706538333333E6</c:v>
                </c:pt>
                <c:pt idx="5">
                  <c:v>4.49719673913043E6</c:v>
                </c:pt>
                <c:pt idx="6">
                  <c:v>1.37731823011844E7</c:v>
                </c:pt>
                <c:pt idx="7">
                  <c:v>1.8487364009901E7</c:v>
                </c:pt>
              </c:numCache>
            </c:numRef>
          </c:xVal>
          <c:yVal>
            <c:numRef>
              <c:f>Graphs!$U$32:$U$39</c:f>
              <c:numCache>
                <c:formatCode>General</c:formatCode>
                <c:ptCount val="8"/>
                <c:pt idx="0">
                  <c:v>-0.5</c:v>
                </c:pt>
                <c:pt idx="1">
                  <c:v>-2.0</c:v>
                </c:pt>
                <c:pt idx="2">
                  <c:v>-3.0</c:v>
                </c:pt>
                <c:pt idx="3">
                  <c:v>-4.0</c:v>
                </c:pt>
                <c:pt idx="4">
                  <c:v>-6.0</c:v>
                </c:pt>
                <c:pt idx="5">
                  <c:v>-8.0</c:v>
                </c:pt>
                <c:pt idx="6">
                  <c:v>-10.0</c:v>
                </c:pt>
                <c:pt idx="7">
                  <c:v>-12.0</c:v>
                </c:pt>
              </c:numCache>
            </c:numRef>
          </c:yVal>
        </c:ser>
        <c:ser>
          <c:idx val="2"/>
          <c:order val="2"/>
          <c:tx>
            <c:v>Cast 3</c:v>
          </c:tx>
          <c:spPr>
            <a:ln>
              <a:solidFill>
                <a:srgbClr val="9BBB59">
                  <a:shade val="76000"/>
                  <a:shade val="95000"/>
                  <a:satMod val="105000"/>
                  <a:alpha val="0"/>
                </a:srgbClr>
              </a:solidFill>
            </a:ln>
          </c:spPr>
          <c:xVal>
            <c:numRef>
              <c:f>Graphs!$V$32:$V$39</c:f>
              <c:numCache>
                <c:formatCode>0.0E+00</c:formatCode>
                <c:ptCount val="8"/>
                <c:pt idx="0">
                  <c:v>6.70524058527132E6</c:v>
                </c:pt>
                <c:pt idx="1">
                  <c:v>3.01289118974359E6</c:v>
                </c:pt>
                <c:pt idx="2">
                  <c:v>1.13121335796388E7</c:v>
                </c:pt>
                <c:pt idx="3">
                  <c:v>8.16589009708738E6</c:v>
                </c:pt>
                <c:pt idx="4">
                  <c:v>8.95003556178862E6</c:v>
                </c:pt>
                <c:pt idx="5">
                  <c:v>5.97442840663176E6</c:v>
                </c:pt>
                <c:pt idx="6">
                  <c:v>1.34503675017182E7</c:v>
                </c:pt>
                <c:pt idx="7">
                  <c:v>1.69956636560284E7</c:v>
                </c:pt>
              </c:numCache>
            </c:numRef>
          </c:xVal>
          <c:yVal>
            <c:numRef>
              <c:f>Graphs!$W$32:$W$39</c:f>
              <c:numCache>
                <c:formatCode>General</c:formatCode>
                <c:ptCount val="8"/>
                <c:pt idx="0">
                  <c:v>-0.5</c:v>
                </c:pt>
                <c:pt idx="1">
                  <c:v>-2.0</c:v>
                </c:pt>
                <c:pt idx="2">
                  <c:v>-3.0</c:v>
                </c:pt>
                <c:pt idx="3">
                  <c:v>-4.0</c:v>
                </c:pt>
                <c:pt idx="4">
                  <c:v>-6.0</c:v>
                </c:pt>
                <c:pt idx="5">
                  <c:v>-8.0</c:v>
                </c:pt>
                <c:pt idx="6">
                  <c:v>-10.0</c:v>
                </c:pt>
                <c:pt idx="7">
                  <c:v>-12.0</c:v>
                </c:pt>
              </c:numCache>
            </c:numRef>
          </c:yVal>
        </c:ser>
        <c:ser>
          <c:idx val="3"/>
          <c:order val="3"/>
          <c:tx>
            <c:v>Cast 4</c:v>
          </c:tx>
          <c:spPr>
            <a:ln>
              <a:solidFill>
                <a:srgbClr val="8064A2">
                  <a:shade val="76000"/>
                  <a:shade val="95000"/>
                  <a:satMod val="105000"/>
                  <a:alpha val="0"/>
                </a:srgbClr>
              </a:solidFill>
            </a:ln>
          </c:spPr>
          <c:marker>
            <c:symbol val="circle"/>
            <c:size val="7"/>
          </c:marker>
          <c:xVal>
            <c:numRef>
              <c:f>Graphs!$X$32:$X$39</c:f>
              <c:numCache>
                <c:formatCode>0.0E+00</c:formatCode>
                <c:ptCount val="8"/>
                <c:pt idx="0">
                  <c:v>5.27028627380952E6</c:v>
                </c:pt>
                <c:pt idx="1">
                  <c:v>2.53716325510204E6</c:v>
                </c:pt>
                <c:pt idx="2">
                  <c:v>8.79938207843137E6</c:v>
                </c:pt>
                <c:pt idx="3">
                  <c:v>1.3609564625E7</c:v>
                </c:pt>
                <c:pt idx="4">
                  <c:v>8.06196240893471E6</c:v>
                </c:pt>
                <c:pt idx="5">
                  <c:v>5.91751994077834E6</c:v>
                </c:pt>
                <c:pt idx="6">
                  <c:v>2.12025371376812E7</c:v>
                </c:pt>
                <c:pt idx="7">
                  <c:v>1.6457583875E7</c:v>
                </c:pt>
              </c:numCache>
            </c:numRef>
          </c:xVal>
          <c:yVal>
            <c:numRef>
              <c:f>Graphs!$Y$32:$Y$39</c:f>
              <c:numCache>
                <c:formatCode>General</c:formatCode>
                <c:ptCount val="8"/>
                <c:pt idx="0">
                  <c:v>-0.5</c:v>
                </c:pt>
                <c:pt idx="1">
                  <c:v>-2.0</c:v>
                </c:pt>
                <c:pt idx="2">
                  <c:v>-3.0</c:v>
                </c:pt>
                <c:pt idx="3">
                  <c:v>-4.0</c:v>
                </c:pt>
                <c:pt idx="4">
                  <c:v>-6.0</c:v>
                </c:pt>
                <c:pt idx="5">
                  <c:v>-8.0</c:v>
                </c:pt>
                <c:pt idx="6">
                  <c:v>-10.0</c:v>
                </c:pt>
                <c:pt idx="7">
                  <c:v>-12.0</c:v>
                </c:pt>
              </c:numCache>
            </c:numRef>
          </c:yVal>
        </c:ser>
        <c:ser>
          <c:idx val="4"/>
          <c:order val="4"/>
          <c:tx>
            <c:v>Cast 5</c:v>
          </c:tx>
          <c:spPr>
            <a:ln>
              <a:solidFill>
                <a:srgbClr val="4BACC6">
                  <a:shade val="76000"/>
                  <a:shade val="95000"/>
                  <a:satMod val="105000"/>
                  <a:alpha val="0"/>
                </a:srgbClr>
              </a:solidFill>
            </a:ln>
          </c:spPr>
          <c:xVal>
            <c:numRef>
              <c:f>Graphs!$Z$32:$Z$39</c:f>
              <c:numCache>
                <c:formatCode>0.0E+00</c:formatCode>
                <c:ptCount val="8"/>
                <c:pt idx="0">
                  <c:v>5.71683823237179E6</c:v>
                </c:pt>
                <c:pt idx="1">
                  <c:v>4.65961690104167E6</c:v>
                </c:pt>
                <c:pt idx="2">
                  <c:v>6.97204211564626E6</c:v>
                </c:pt>
                <c:pt idx="3">
                  <c:v>9.050466745E6</c:v>
                </c:pt>
                <c:pt idx="4">
                  <c:v>6.53281922442244E6</c:v>
                </c:pt>
                <c:pt idx="5">
                  <c:v>6.8723200660066E6</c:v>
                </c:pt>
                <c:pt idx="6">
                  <c:v>9.75153128373984E6</c:v>
                </c:pt>
                <c:pt idx="7">
                  <c:v>1.09110670254516E7</c:v>
                </c:pt>
              </c:numCache>
            </c:numRef>
          </c:xVal>
          <c:yVal>
            <c:numRef>
              <c:f>Graphs!$AA$32:$AA$39</c:f>
              <c:numCache>
                <c:formatCode>General</c:formatCode>
                <c:ptCount val="8"/>
                <c:pt idx="0">
                  <c:v>-0.5</c:v>
                </c:pt>
                <c:pt idx="1">
                  <c:v>-2.0</c:v>
                </c:pt>
                <c:pt idx="2">
                  <c:v>-3.0</c:v>
                </c:pt>
                <c:pt idx="3">
                  <c:v>-4.0</c:v>
                </c:pt>
                <c:pt idx="4">
                  <c:v>-6.0</c:v>
                </c:pt>
                <c:pt idx="5">
                  <c:v>-8.0</c:v>
                </c:pt>
                <c:pt idx="6">
                  <c:v>-10.0</c:v>
                </c:pt>
                <c:pt idx="7">
                  <c:v>-12.0</c:v>
                </c:pt>
              </c:numCache>
            </c:numRef>
          </c:yVal>
        </c:ser>
        <c:ser>
          <c:idx val="5"/>
          <c:order val="5"/>
          <c:tx>
            <c:v>Cast 6</c:v>
          </c:tx>
          <c:spPr>
            <a:ln>
              <a:solidFill>
                <a:srgbClr val="F79646">
                  <a:shade val="76000"/>
                  <a:shade val="95000"/>
                  <a:satMod val="105000"/>
                  <a:alpha val="0"/>
                </a:srgbClr>
              </a:solidFill>
            </a:ln>
          </c:spPr>
          <c:xVal>
            <c:numRef>
              <c:f>Graphs!$AB$32:$AB$39</c:f>
              <c:numCache>
                <c:formatCode>0.0E+00</c:formatCode>
                <c:ptCount val="8"/>
                <c:pt idx="0">
                  <c:v>4.8867545379538E6</c:v>
                </c:pt>
                <c:pt idx="1">
                  <c:v>5.69279138020833E6</c:v>
                </c:pt>
                <c:pt idx="2">
                  <c:v>1.31479844380952E7</c:v>
                </c:pt>
                <c:pt idx="3">
                  <c:v>8.618021235E6</c:v>
                </c:pt>
                <c:pt idx="4">
                  <c:v>6.65342896022727E6</c:v>
                </c:pt>
                <c:pt idx="5">
                  <c:v>5.8435296369637E6</c:v>
                </c:pt>
                <c:pt idx="6">
                  <c:v>1.55593255509031E7</c:v>
                </c:pt>
                <c:pt idx="7">
                  <c:v>1.80016947619048E7</c:v>
                </c:pt>
              </c:numCache>
            </c:numRef>
          </c:xVal>
          <c:yVal>
            <c:numRef>
              <c:f>Graphs!$AC$32:$AC$39</c:f>
              <c:numCache>
                <c:formatCode>General</c:formatCode>
                <c:ptCount val="8"/>
                <c:pt idx="0">
                  <c:v>-0.5</c:v>
                </c:pt>
                <c:pt idx="1">
                  <c:v>-2.0</c:v>
                </c:pt>
                <c:pt idx="2">
                  <c:v>-3.0</c:v>
                </c:pt>
                <c:pt idx="3">
                  <c:v>-4.0</c:v>
                </c:pt>
                <c:pt idx="4">
                  <c:v>-6.0</c:v>
                </c:pt>
                <c:pt idx="5">
                  <c:v>-8.0</c:v>
                </c:pt>
                <c:pt idx="6">
                  <c:v>-10.0</c:v>
                </c:pt>
                <c:pt idx="7">
                  <c:v>-12.0</c:v>
                </c:pt>
              </c:numCache>
            </c:numRef>
          </c:yVal>
        </c:ser>
        <c:ser>
          <c:idx val="6"/>
          <c:order val="6"/>
          <c:tx>
            <c:v>Cast 7</c:v>
          </c:tx>
          <c:spPr>
            <a:ln>
              <a:solidFill>
                <a:srgbClr val="4F81BD">
                  <a:tint val="77000"/>
                  <a:shade val="95000"/>
                  <a:satMod val="105000"/>
                  <a:alpha val="0"/>
                </a:srgbClr>
              </a:solidFill>
            </a:ln>
          </c:spPr>
          <c:marker>
            <c:symbol val="diamond"/>
            <c:size val="7"/>
          </c:marker>
          <c:xVal>
            <c:numRef>
              <c:f>Graphs!$AD$32:$AD$39</c:f>
              <c:numCache>
                <c:formatCode>0.0E+00</c:formatCode>
                <c:ptCount val="8"/>
                <c:pt idx="0">
                  <c:v>3.62084749031008E6</c:v>
                </c:pt>
                <c:pt idx="1">
                  <c:v>6.47634636378205E6</c:v>
                </c:pt>
                <c:pt idx="2">
                  <c:v>1.01872872705193E7</c:v>
                </c:pt>
                <c:pt idx="3">
                  <c:v>5.01448605528455E6</c:v>
                </c:pt>
                <c:pt idx="4">
                  <c:v>7.48218145673077E6</c:v>
                </c:pt>
                <c:pt idx="5">
                  <c:v>7.38084492600897E6</c:v>
                </c:pt>
                <c:pt idx="6">
                  <c:v>1.69113995205128E7</c:v>
                </c:pt>
                <c:pt idx="7">
                  <c:v>2.55351720360134E7</c:v>
                </c:pt>
              </c:numCache>
            </c:numRef>
          </c:xVal>
          <c:yVal>
            <c:numRef>
              <c:f>Graphs!$AE$32:$AE$39</c:f>
              <c:numCache>
                <c:formatCode>General</c:formatCode>
                <c:ptCount val="8"/>
                <c:pt idx="0">
                  <c:v>-0.5</c:v>
                </c:pt>
                <c:pt idx="1">
                  <c:v>-2.0</c:v>
                </c:pt>
                <c:pt idx="2">
                  <c:v>-3.0</c:v>
                </c:pt>
                <c:pt idx="3">
                  <c:v>-4.0</c:v>
                </c:pt>
                <c:pt idx="4">
                  <c:v>-6.0</c:v>
                </c:pt>
                <c:pt idx="5">
                  <c:v>-8.0</c:v>
                </c:pt>
                <c:pt idx="6">
                  <c:v>-10.0</c:v>
                </c:pt>
                <c:pt idx="7">
                  <c:v>-12.0</c:v>
                </c:pt>
              </c:numCache>
            </c:numRef>
          </c:yVal>
        </c:ser>
        <c:ser>
          <c:idx val="7"/>
          <c:order val="7"/>
          <c:tx>
            <c:v>Average Biomass</c:v>
          </c:tx>
          <c:errBars>
            <c:errDir val="x"/>
            <c:errBarType val="both"/>
            <c:errValType val="cust"/>
            <c:plus>
              <c:numRef>
                <c:f>Graphs!$P$32:$P$39</c:f>
                <c:numCache>
                  <c:formatCode>General</c:formatCode>
                  <c:ptCount val="8"/>
                  <c:pt idx="0">
                    <c:v>2.08830359662558E6</c:v>
                  </c:pt>
                  <c:pt idx="1">
                    <c:v>1.83276079238455E6</c:v>
                  </c:pt>
                  <c:pt idx="2">
                    <c:v>2.1333205359343E6</c:v>
                  </c:pt>
                  <c:pt idx="3">
                    <c:v>3.36335140453308E6</c:v>
                  </c:pt>
                  <c:pt idx="4">
                    <c:v>1.32056725728641E6</c:v>
                  </c:pt>
                  <c:pt idx="5">
                    <c:v>2.410756686E6</c:v>
                  </c:pt>
                  <c:pt idx="6">
                    <c:v>3.56895563105653E6</c:v>
                  </c:pt>
                  <c:pt idx="7">
                    <c:v>4.31642826620729E6</c:v>
                  </c:pt>
                </c:numCache>
              </c:numRef>
            </c:plus>
            <c:minus>
              <c:numRef>
                <c:f>Graphs!$P$32:$P$39</c:f>
                <c:numCache>
                  <c:formatCode>General</c:formatCode>
                  <c:ptCount val="8"/>
                  <c:pt idx="0">
                    <c:v>2.08830359662558E6</c:v>
                  </c:pt>
                  <c:pt idx="1">
                    <c:v>1.83276079238455E6</c:v>
                  </c:pt>
                  <c:pt idx="2">
                    <c:v>2.1333205359343E6</c:v>
                  </c:pt>
                  <c:pt idx="3">
                    <c:v>3.36335140453308E6</c:v>
                  </c:pt>
                  <c:pt idx="4">
                    <c:v>1.32056725728641E6</c:v>
                  </c:pt>
                  <c:pt idx="5">
                    <c:v>2.410756686E6</c:v>
                  </c:pt>
                  <c:pt idx="6">
                    <c:v>3.56895563105653E6</c:v>
                  </c:pt>
                  <c:pt idx="7">
                    <c:v>4.31642826620729E6</c:v>
                  </c:pt>
                </c:numCache>
              </c:numRef>
            </c:minus>
          </c:errBars>
          <c:xVal>
            <c:numRef>
              <c:f>Graphs!$O$32:$O$39</c:f>
              <c:numCache>
                <c:formatCode>0.0E+00</c:formatCode>
                <c:ptCount val="8"/>
                <c:pt idx="0">
                  <c:v>4.77534176844767E6</c:v>
                </c:pt>
                <c:pt idx="1">
                  <c:v>4.78560723316573E6</c:v>
                </c:pt>
                <c:pt idx="2">
                  <c:v>9.95289996580515E6</c:v>
                </c:pt>
                <c:pt idx="3">
                  <c:v>7.68315972219488E6</c:v>
                </c:pt>
                <c:pt idx="4">
                  <c:v>7.11831105861317E6</c:v>
                </c:pt>
                <c:pt idx="5">
                  <c:v>5.162034541E6</c:v>
                </c:pt>
                <c:pt idx="6">
                  <c:v>1.53570598644211E7</c:v>
                </c:pt>
                <c:pt idx="7">
                  <c:v>1.75383869954147E7</c:v>
                </c:pt>
              </c:numCache>
            </c:numRef>
          </c:xVal>
          <c:yVal>
            <c:numRef>
              <c:f>Graphs!$N$32:$N$39</c:f>
              <c:numCache>
                <c:formatCode>General</c:formatCode>
                <c:ptCount val="8"/>
                <c:pt idx="0">
                  <c:v>-0.5</c:v>
                </c:pt>
                <c:pt idx="1">
                  <c:v>-2.0</c:v>
                </c:pt>
                <c:pt idx="2">
                  <c:v>-3.0</c:v>
                </c:pt>
                <c:pt idx="3">
                  <c:v>-4.0</c:v>
                </c:pt>
                <c:pt idx="4">
                  <c:v>-6.0</c:v>
                </c:pt>
                <c:pt idx="5">
                  <c:v>-8.0</c:v>
                </c:pt>
                <c:pt idx="6">
                  <c:v>-10.0</c:v>
                </c:pt>
                <c:pt idx="7">
                  <c:v>-12.0</c:v>
                </c:pt>
              </c:numCache>
            </c:numRef>
          </c:yVal>
        </c:ser>
        <c:axId val="236774008"/>
        <c:axId val="236779800"/>
      </c:scatterChart>
      <c:valAx>
        <c:axId val="236774008"/>
        <c:scaling>
          <c:orientation val="minMax"/>
        </c:scaling>
        <c:axPos val="b"/>
        <c:title>
          <c:tx>
            <c:rich>
              <a:bodyPr/>
              <a:lstStyle/>
              <a:p>
                <a:pPr>
                  <a:defRPr sz="2000"/>
                </a:pPr>
                <a:r>
                  <a:rPr lang="en-US" sz="2000" dirty="0"/>
                  <a:t>Biomass (cells/mL)</a:t>
                </a:r>
              </a:p>
            </c:rich>
          </c:tx>
          <c:layout/>
        </c:title>
        <c:numFmt formatCode="0.0E+00" sourceLinked="1"/>
        <c:tickLblPos val="nextTo"/>
        <c:txPr>
          <a:bodyPr/>
          <a:lstStyle/>
          <a:p>
            <a:pPr>
              <a:defRPr sz="1600"/>
            </a:pPr>
            <a:endParaRPr lang="en-US"/>
          </a:p>
        </c:txPr>
        <c:crossAx val="236779800"/>
        <c:crosses val="autoZero"/>
        <c:crossBetween val="midCat"/>
      </c:valAx>
      <c:valAx>
        <c:axId val="236779800"/>
        <c:scaling>
          <c:orientation val="minMax"/>
        </c:scaling>
        <c:axPos val="l"/>
        <c:title>
          <c:tx>
            <c:rich>
              <a:bodyPr/>
              <a:lstStyle/>
              <a:p>
                <a:pPr>
                  <a:defRPr sz="2000"/>
                </a:pPr>
                <a:r>
                  <a:rPr lang="en-US" sz="2000" dirty="0"/>
                  <a:t>Depth (m)</a:t>
                </a:r>
              </a:p>
            </c:rich>
          </c:tx>
          <c:layout/>
        </c:title>
        <c:numFmt formatCode="General" sourceLinked="1"/>
        <c:tickLblPos val="nextTo"/>
        <c:txPr>
          <a:bodyPr/>
          <a:lstStyle/>
          <a:p>
            <a:pPr>
              <a:defRPr sz="1600"/>
            </a:pPr>
            <a:endParaRPr lang="en-US"/>
          </a:p>
        </c:txPr>
        <c:crossAx val="236774008"/>
        <c:crosses val="autoZero"/>
        <c:crossBetween val="midCat"/>
      </c:valAx>
    </c:plotArea>
    <c:legend>
      <c:legendPos val="r"/>
      <c:layout>
        <c:manualLayout>
          <c:xMode val="edge"/>
          <c:yMode val="edge"/>
          <c:x val="0.587847846339385"/>
          <c:y val="0.188907737881088"/>
          <c:w val="0.357973497048444"/>
          <c:h val="0.390197393154608"/>
        </c:manualLayout>
      </c:layout>
      <c:spPr>
        <a:ln>
          <a:noFill/>
        </a:ln>
      </c:spPr>
      <c:txPr>
        <a:bodyPr/>
        <a:lstStyle/>
        <a:p>
          <a:pPr>
            <a:defRPr sz="1800"/>
          </a:pPr>
          <a:endParaRPr lang="en-US"/>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a:pPr>
            <a:r>
              <a:rPr lang="en-US" sz="2400" dirty="0"/>
              <a:t>Taxonomic </a:t>
            </a:r>
            <a:r>
              <a:rPr lang="en-US" sz="2400" dirty="0" smtClean="0"/>
              <a:t>Profile, 16S </a:t>
            </a:r>
            <a:r>
              <a:rPr lang="en-US" sz="2400" dirty="0" err="1" smtClean="0"/>
              <a:t>rRNA</a:t>
            </a:r>
            <a:r>
              <a:rPr lang="en-US" sz="2400" dirty="0" smtClean="0"/>
              <a:t> Mapping</a:t>
            </a:r>
            <a:endParaRPr lang="en-US" sz="2400" dirty="0"/>
          </a:p>
        </c:rich>
      </c:tx>
      <c:layout/>
    </c:title>
    <c:plotArea>
      <c:layout>
        <c:manualLayout>
          <c:layoutTarget val="inner"/>
          <c:xMode val="edge"/>
          <c:yMode val="edge"/>
          <c:x val="0.230926486303639"/>
          <c:y val="0.0773313453663398"/>
          <c:w val="0.742358876045956"/>
          <c:h val="0.842428431203241"/>
        </c:manualLayout>
      </c:layout>
      <c:barChart>
        <c:barDir val="bar"/>
        <c:grouping val="percentStacked"/>
        <c:ser>
          <c:idx val="0"/>
          <c:order val="0"/>
          <c:tx>
            <c:strRef>
              <c:f>Sheet3!$C$13</c:f>
              <c:strCache>
                <c:ptCount val="1"/>
                <c:pt idx="0">
                  <c:v>Cyanobacteria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Sheet3!$C$14:$C$21</c:f>
              <c:numCache>
                <c:formatCode>General</c:formatCode>
                <c:ptCount val="8"/>
                <c:pt idx="0">
                  <c:v>137.0</c:v>
                </c:pt>
                <c:pt idx="1">
                  <c:v>187.0</c:v>
                </c:pt>
                <c:pt idx="2">
                  <c:v>363.0</c:v>
                </c:pt>
                <c:pt idx="3">
                  <c:v>1844.0</c:v>
                </c:pt>
                <c:pt idx="4">
                  <c:v>2535.0</c:v>
                </c:pt>
                <c:pt idx="5">
                  <c:v>3066.0</c:v>
                </c:pt>
                <c:pt idx="6">
                  <c:v>1523.0</c:v>
                </c:pt>
                <c:pt idx="7">
                  <c:v>1478.0</c:v>
                </c:pt>
              </c:numCache>
            </c:numRef>
          </c:val>
        </c:ser>
        <c:ser>
          <c:idx val="1"/>
          <c:order val="1"/>
          <c:tx>
            <c:strRef>
              <c:f>Sheet3!$D$13</c:f>
              <c:strCache>
                <c:ptCount val="1"/>
                <c:pt idx="0">
                  <c:v>Deferribacteres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Sheet3!$D$14:$D$21</c:f>
              <c:numCache>
                <c:formatCode>General</c:formatCode>
                <c:ptCount val="8"/>
                <c:pt idx="0">
                  <c:v>55.0</c:v>
                </c:pt>
                <c:pt idx="1">
                  <c:v>49.0</c:v>
                </c:pt>
                <c:pt idx="2">
                  <c:v>7.0</c:v>
                </c:pt>
                <c:pt idx="3">
                  <c:v>2.0</c:v>
                </c:pt>
                <c:pt idx="4">
                  <c:v>0.0</c:v>
                </c:pt>
                <c:pt idx="5">
                  <c:v>0.0</c:v>
                </c:pt>
                <c:pt idx="6">
                  <c:v>0.0</c:v>
                </c:pt>
                <c:pt idx="7">
                  <c:v>0.0</c:v>
                </c:pt>
              </c:numCache>
            </c:numRef>
          </c:val>
        </c:ser>
        <c:ser>
          <c:idx val="2"/>
          <c:order val="2"/>
          <c:tx>
            <c:strRef>
              <c:f>Sheet3!$E$13</c:f>
              <c:strCache>
                <c:ptCount val="1"/>
                <c:pt idx="0">
                  <c:v>Chloroflexi</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Sheet3!$E$14:$E$21</c:f>
              <c:numCache>
                <c:formatCode>General</c:formatCode>
                <c:ptCount val="8"/>
                <c:pt idx="0">
                  <c:v>172.0</c:v>
                </c:pt>
                <c:pt idx="1">
                  <c:v>155.0</c:v>
                </c:pt>
                <c:pt idx="2">
                  <c:v>61.0</c:v>
                </c:pt>
                <c:pt idx="3">
                  <c:v>21.0</c:v>
                </c:pt>
                <c:pt idx="4">
                  <c:v>24.0</c:v>
                </c:pt>
                <c:pt idx="5">
                  <c:v>26.0</c:v>
                </c:pt>
                <c:pt idx="6">
                  <c:v>6.0</c:v>
                </c:pt>
                <c:pt idx="7">
                  <c:v>6.0</c:v>
                </c:pt>
              </c:numCache>
            </c:numRef>
          </c:val>
        </c:ser>
        <c:ser>
          <c:idx val="3"/>
          <c:order val="3"/>
          <c:tx>
            <c:strRef>
              <c:f>Sheet3!$F$13</c:f>
              <c:strCache>
                <c:ptCount val="1"/>
                <c:pt idx="0">
                  <c:v>Chlamydiae</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Sheet3!$F$14:$F$21</c:f>
              <c:numCache>
                <c:formatCode>General</c:formatCode>
                <c:ptCount val="8"/>
                <c:pt idx="0">
                  <c:v>132.0</c:v>
                </c:pt>
                <c:pt idx="1">
                  <c:v>165.0</c:v>
                </c:pt>
                <c:pt idx="2">
                  <c:v>81.0</c:v>
                </c:pt>
                <c:pt idx="3">
                  <c:v>16.0</c:v>
                </c:pt>
                <c:pt idx="4">
                  <c:v>10.0</c:v>
                </c:pt>
                <c:pt idx="5">
                  <c:v>6.0</c:v>
                </c:pt>
                <c:pt idx="6">
                  <c:v>3.0</c:v>
                </c:pt>
                <c:pt idx="7">
                  <c:v>4.0</c:v>
                </c:pt>
              </c:numCache>
            </c:numRef>
          </c:val>
        </c:ser>
        <c:ser>
          <c:idx val="4"/>
          <c:order val="4"/>
          <c:tx>
            <c:strRef>
              <c:f>Sheet3!$G$13</c:f>
              <c:strCache>
                <c:ptCount val="1"/>
                <c:pt idx="0">
                  <c:v>Chlorobi</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Sheet3!$G$14:$G$21</c:f>
              <c:numCache>
                <c:formatCode>General</c:formatCode>
                <c:ptCount val="8"/>
                <c:pt idx="0">
                  <c:v>450.0</c:v>
                </c:pt>
                <c:pt idx="1">
                  <c:v>519.0</c:v>
                </c:pt>
                <c:pt idx="2">
                  <c:v>7778.0</c:v>
                </c:pt>
                <c:pt idx="3">
                  <c:v>625.0</c:v>
                </c:pt>
                <c:pt idx="4">
                  <c:v>4.0</c:v>
                </c:pt>
                <c:pt idx="5">
                  <c:v>9.0</c:v>
                </c:pt>
                <c:pt idx="6">
                  <c:v>3.0</c:v>
                </c:pt>
                <c:pt idx="7">
                  <c:v>1.0</c:v>
                </c:pt>
              </c:numCache>
            </c:numRef>
          </c:val>
        </c:ser>
        <c:ser>
          <c:idx val="5"/>
          <c:order val="5"/>
          <c:tx>
            <c:strRef>
              <c:f>Sheet3!$H$13</c:f>
              <c:strCache>
                <c:ptCount val="1"/>
                <c:pt idx="0">
                  <c:v>Candidate_division_WS3</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Sheet3!$H$14:$H$21</c:f>
              <c:numCache>
                <c:formatCode>General</c:formatCode>
                <c:ptCount val="8"/>
                <c:pt idx="0">
                  <c:v>22.0</c:v>
                </c:pt>
                <c:pt idx="1">
                  <c:v>25.0</c:v>
                </c:pt>
                <c:pt idx="2">
                  <c:v>4.0</c:v>
                </c:pt>
                <c:pt idx="3">
                  <c:v>1.0</c:v>
                </c:pt>
                <c:pt idx="4">
                  <c:v>0.0</c:v>
                </c:pt>
                <c:pt idx="5">
                  <c:v>0.0</c:v>
                </c:pt>
                <c:pt idx="6">
                  <c:v>1.0</c:v>
                </c:pt>
                <c:pt idx="7">
                  <c:v>0.0</c:v>
                </c:pt>
              </c:numCache>
            </c:numRef>
          </c:val>
        </c:ser>
        <c:ser>
          <c:idx val="6"/>
          <c:order val="6"/>
          <c:tx>
            <c:strRef>
              <c:f>Sheet3!$I$13</c:f>
              <c:strCache>
                <c:ptCount val="1"/>
                <c:pt idx="0">
                  <c:v>Candidate_division_WS6</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Sheet3!$I$14:$I$21</c:f>
              <c:numCache>
                <c:formatCode>General</c:formatCode>
                <c:ptCount val="8"/>
                <c:pt idx="0">
                  <c:v>17.0</c:v>
                </c:pt>
                <c:pt idx="1">
                  <c:v>12.0</c:v>
                </c:pt>
                <c:pt idx="2">
                  <c:v>3.0</c:v>
                </c:pt>
                <c:pt idx="3">
                  <c:v>1.0</c:v>
                </c:pt>
                <c:pt idx="4">
                  <c:v>1.0</c:v>
                </c:pt>
                <c:pt idx="5">
                  <c:v>0.0</c:v>
                </c:pt>
                <c:pt idx="6">
                  <c:v>1.0</c:v>
                </c:pt>
                <c:pt idx="7">
                  <c:v>1.0</c:v>
                </c:pt>
              </c:numCache>
            </c:numRef>
          </c:val>
        </c:ser>
        <c:ser>
          <c:idx val="7"/>
          <c:order val="7"/>
          <c:tx>
            <c:strRef>
              <c:f>Sheet3!$J$13</c:f>
              <c:strCache>
                <c:ptCount val="1"/>
                <c:pt idx="0">
                  <c:v>unclassified</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Sheet3!$J$14:$J$21</c:f>
              <c:numCache>
                <c:formatCode>General</c:formatCode>
                <c:ptCount val="8"/>
                <c:pt idx="0">
                  <c:v>1617.0</c:v>
                </c:pt>
                <c:pt idx="1">
                  <c:v>1633.0</c:v>
                </c:pt>
                <c:pt idx="2">
                  <c:v>2175.0</c:v>
                </c:pt>
                <c:pt idx="3">
                  <c:v>1317.0</c:v>
                </c:pt>
                <c:pt idx="4">
                  <c:v>1091.0</c:v>
                </c:pt>
                <c:pt idx="5">
                  <c:v>1412.0</c:v>
                </c:pt>
                <c:pt idx="6">
                  <c:v>1072.0</c:v>
                </c:pt>
                <c:pt idx="7">
                  <c:v>1277.0</c:v>
                </c:pt>
              </c:numCache>
            </c:numRef>
          </c:val>
        </c:ser>
        <c:ser>
          <c:idx val="8"/>
          <c:order val="8"/>
          <c:tx>
            <c:strRef>
              <c:f>Sheet3!$K$13</c:f>
              <c:strCache>
                <c:ptCount val="1"/>
                <c:pt idx="0">
                  <c:v>unclassified</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Sheet3!$K$14:$K$21</c:f>
              <c:numCache>
                <c:formatCode>General</c:formatCode>
                <c:ptCount val="8"/>
                <c:pt idx="0">
                  <c:v>76.0</c:v>
                </c:pt>
                <c:pt idx="1">
                  <c:v>58.0</c:v>
                </c:pt>
                <c:pt idx="2">
                  <c:v>13.0</c:v>
                </c:pt>
                <c:pt idx="3">
                  <c:v>6.0</c:v>
                </c:pt>
                <c:pt idx="4">
                  <c:v>2.0</c:v>
                </c:pt>
                <c:pt idx="5">
                  <c:v>2.0</c:v>
                </c:pt>
                <c:pt idx="6">
                  <c:v>1.0</c:v>
                </c:pt>
                <c:pt idx="7">
                  <c:v>0.0</c:v>
                </c:pt>
              </c:numCache>
            </c:numRef>
          </c:val>
        </c:ser>
        <c:ser>
          <c:idx val="9"/>
          <c:order val="9"/>
          <c:tx>
            <c:strRef>
              <c:f>Sheet3!$L$13</c:f>
              <c:strCache>
                <c:ptCount val="1"/>
                <c:pt idx="0">
                  <c:v>BD1-5</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Sheet3!$L$14:$L$21</c:f>
              <c:numCache>
                <c:formatCode>General</c:formatCode>
                <c:ptCount val="8"/>
                <c:pt idx="0">
                  <c:v>98.0</c:v>
                </c:pt>
                <c:pt idx="1">
                  <c:v>70.0</c:v>
                </c:pt>
                <c:pt idx="2">
                  <c:v>116.0</c:v>
                </c:pt>
                <c:pt idx="3">
                  <c:v>46.0</c:v>
                </c:pt>
                <c:pt idx="4">
                  <c:v>2.0</c:v>
                </c:pt>
                <c:pt idx="5">
                  <c:v>10.0</c:v>
                </c:pt>
                <c:pt idx="6">
                  <c:v>2.0</c:v>
                </c:pt>
                <c:pt idx="7">
                  <c:v>1.0</c:v>
                </c:pt>
              </c:numCache>
            </c:numRef>
          </c:val>
        </c:ser>
        <c:ser>
          <c:idx val="10"/>
          <c:order val="10"/>
          <c:tx>
            <c:strRef>
              <c:f>Sheet3!$M$13</c:f>
              <c:strCache>
                <c:ptCount val="1"/>
                <c:pt idx="0">
                  <c:v>Armatimonadetes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Sheet3!$M$14:$M$21</c:f>
              <c:numCache>
                <c:formatCode>General</c:formatCode>
                <c:ptCount val="8"/>
                <c:pt idx="0">
                  <c:v>1.0</c:v>
                </c:pt>
                <c:pt idx="1">
                  <c:v>0.0</c:v>
                </c:pt>
                <c:pt idx="2">
                  <c:v>0.0</c:v>
                </c:pt>
                <c:pt idx="3">
                  <c:v>3.0</c:v>
                </c:pt>
                <c:pt idx="4">
                  <c:v>2.0</c:v>
                </c:pt>
                <c:pt idx="5">
                  <c:v>3.0</c:v>
                </c:pt>
                <c:pt idx="6">
                  <c:v>6.0</c:v>
                </c:pt>
                <c:pt idx="7">
                  <c:v>5.0</c:v>
                </c:pt>
              </c:numCache>
            </c:numRef>
          </c:val>
        </c:ser>
        <c:ser>
          <c:idx val="11"/>
          <c:order val="11"/>
          <c:tx>
            <c:strRef>
              <c:f>Sheet3!$N$13</c:f>
              <c:strCache>
                <c:ptCount val="1"/>
                <c:pt idx="0">
                  <c:v>Aquificae</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Sheet3!$N$14:$N$21</c:f>
              <c:numCache>
                <c:formatCode>General</c:formatCode>
                <c:ptCount val="8"/>
                <c:pt idx="0">
                  <c:v>0.0</c:v>
                </c:pt>
                <c:pt idx="1">
                  <c:v>0.0</c:v>
                </c:pt>
                <c:pt idx="2">
                  <c:v>37.0</c:v>
                </c:pt>
                <c:pt idx="3">
                  <c:v>1.0</c:v>
                </c:pt>
                <c:pt idx="4">
                  <c:v>0.0</c:v>
                </c:pt>
                <c:pt idx="5">
                  <c:v>0.0</c:v>
                </c:pt>
                <c:pt idx="6">
                  <c:v>0.0</c:v>
                </c:pt>
                <c:pt idx="7">
                  <c:v>0.0</c:v>
                </c:pt>
              </c:numCache>
            </c:numRef>
          </c:val>
        </c:ser>
        <c:ser>
          <c:idx val="12"/>
          <c:order val="12"/>
          <c:tx>
            <c:strRef>
              <c:f>Sheet3!$O$13</c:f>
              <c:strCache>
                <c:ptCount val="1"/>
                <c:pt idx="0">
                  <c:v>Actinobacteria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Sheet3!$O$14:$O$21</c:f>
              <c:numCache>
                <c:formatCode>General</c:formatCode>
                <c:ptCount val="8"/>
                <c:pt idx="0">
                  <c:v>27.0</c:v>
                </c:pt>
                <c:pt idx="1">
                  <c:v>42.0</c:v>
                </c:pt>
                <c:pt idx="2">
                  <c:v>461.0</c:v>
                </c:pt>
                <c:pt idx="3">
                  <c:v>1621.0</c:v>
                </c:pt>
                <c:pt idx="4">
                  <c:v>751.0</c:v>
                </c:pt>
                <c:pt idx="5">
                  <c:v>2101.0</c:v>
                </c:pt>
                <c:pt idx="6">
                  <c:v>5783.0</c:v>
                </c:pt>
                <c:pt idx="7">
                  <c:v>4122.0</c:v>
                </c:pt>
              </c:numCache>
            </c:numRef>
          </c:val>
        </c:ser>
        <c:ser>
          <c:idx val="13"/>
          <c:order val="13"/>
          <c:tx>
            <c:strRef>
              <c:f>Sheet3!$P$13</c:f>
              <c:strCache>
                <c:ptCount val="1"/>
                <c:pt idx="0">
                  <c:v>Acidobacteria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Sheet3!$P$14:$P$21</c:f>
              <c:numCache>
                <c:formatCode>General</c:formatCode>
                <c:ptCount val="8"/>
                <c:pt idx="0">
                  <c:v>3.0</c:v>
                </c:pt>
                <c:pt idx="1">
                  <c:v>6.0</c:v>
                </c:pt>
                <c:pt idx="2">
                  <c:v>3.0</c:v>
                </c:pt>
                <c:pt idx="3">
                  <c:v>4.0</c:v>
                </c:pt>
                <c:pt idx="4">
                  <c:v>6.0</c:v>
                </c:pt>
                <c:pt idx="5">
                  <c:v>7.0</c:v>
                </c:pt>
                <c:pt idx="6">
                  <c:v>1.0</c:v>
                </c:pt>
                <c:pt idx="7">
                  <c:v>2.0</c:v>
                </c:pt>
              </c:numCache>
            </c:numRef>
          </c:val>
        </c:ser>
        <c:ser>
          <c:idx val="14"/>
          <c:order val="14"/>
          <c:tx>
            <c:strRef>
              <c:f>Sheet3!$Q$13</c:f>
              <c:strCache>
                <c:ptCount val="1"/>
                <c:pt idx="0">
                  <c:v>Euryarchaeota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Sheet3!$Q$14:$Q$21</c:f>
              <c:numCache>
                <c:formatCode>General</c:formatCode>
                <c:ptCount val="8"/>
                <c:pt idx="0">
                  <c:v>857.0</c:v>
                </c:pt>
                <c:pt idx="1">
                  <c:v>661.0</c:v>
                </c:pt>
                <c:pt idx="2">
                  <c:v>97.0</c:v>
                </c:pt>
                <c:pt idx="3">
                  <c:v>18.0</c:v>
                </c:pt>
                <c:pt idx="4">
                  <c:v>2.0</c:v>
                </c:pt>
                <c:pt idx="5">
                  <c:v>5.0</c:v>
                </c:pt>
                <c:pt idx="6">
                  <c:v>4.0</c:v>
                </c:pt>
                <c:pt idx="7">
                  <c:v>3.0</c:v>
                </c:pt>
              </c:numCache>
            </c:numRef>
          </c:val>
        </c:ser>
        <c:ser>
          <c:idx val="15"/>
          <c:order val="15"/>
          <c:tx>
            <c:strRef>
              <c:f>Sheet3!$R$13</c:f>
              <c:strCache>
                <c:ptCount val="1"/>
                <c:pt idx="0">
                  <c:v>Caldiserica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Sheet3!$R$14:$R$21</c:f>
              <c:numCache>
                <c:formatCode>General</c:formatCode>
                <c:ptCount val="8"/>
                <c:pt idx="0">
                  <c:v>5.0</c:v>
                </c:pt>
                <c:pt idx="1">
                  <c:v>6.0</c:v>
                </c:pt>
                <c:pt idx="2">
                  <c:v>0.0</c:v>
                </c:pt>
                <c:pt idx="3">
                  <c:v>0.0</c:v>
                </c:pt>
                <c:pt idx="4">
                  <c:v>0.0</c:v>
                </c:pt>
                <c:pt idx="5">
                  <c:v>0.0</c:v>
                </c:pt>
                <c:pt idx="6">
                  <c:v>0.0</c:v>
                </c:pt>
                <c:pt idx="7">
                  <c:v>0.0</c:v>
                </c:pt>
              </c:numCache>
            </c:numRef>
          </c:val>
        </c:ser>
        <c:ser>
          <c:idx val="16"/>
          <c:order val="16"/>
          <c:tx>
            <c:strRef>
              <c:f>Sheet3!$S$13</c:f>
              <c:strCache>
                <c:ptCount val="1"/>
                <c:pt idx="0">
                  <c:v>Thaumarchaeota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Sheet3!$S$14:$S$21</c:f>
              <c:numCache>
                <c:formatCode>General</c:formatCode>
                <c:ptCount val="8"/>
                <c:pt idx="0">
                  <c:v>20.0</c:v>
                </c:pt>
                <c:pt idx="1">
                  <c:v>15.0</c:v>
                </c:pt>
                <c:pt idx="2">
                  <c:v>1.0</c:v>
                </c:pt>
                <c:pt idx="3">
                  <c:v>0.0</c:v>
                </c:pt>
                <c:pt idx="4">
                  <c:v>0.0</c:v>
                </c:pt>
                <c:pt idx="5">
                  <c:v>0.0</c:v>
                </c:pt>
                <c:pt idx="6">
                  <c:v>0.0</c:v>
                </c:pt>
                <c:pt idx="7">
                  <c:v>0.0</c:v>
                </c:pt>
              </c:numCache>
            </c:numRef>
          </c:val>
        </c:ser>
        <c:ser>
          <c:idx val="17"/>
          <c:order val="17"/>
          <c:tx>
            <c:strRef>
              <c:f>Sheet3!$T$13</c:f>
              <c:strCache>
                <c:ptCount val="1"/>
                <c:pt idx="0">
                  <c:v>SA1-3C06</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Sheet3!$T$14:$T$21</c:f>
              <c:numCache>
                <c:formatCode>General</c:formatCode>
                <c:ptCount val="8"/>
                <c:pt idx="0">
                  <c:v>0.0</c:v>
                </c:pt>
                <c:pt idx="1">
                  <c:v>0.0</c:v>
                </c:pt>
                <c:pt idx="2">
                  <c:v>0.0</c:v>
                </c:pt>
                <c:pt idx="3">
                  <c:v>0.0</c:v>
                </c:pt>
                <c:pt idx="4">
                  <c:v>0.0</c:v>
                </c:pt>
                <c:pt idx="5">
                  <c:v>0.0</c:v>
                </c:pt>
                <c:pt idx="6">
                  <c:v>2.0</c:v>
                </c:pt>
                <c:pt idx="7">
                  <c:v>4.0</c:v>
                </c:pt>
              </c:numCache>
            </c:numRef>
          </c:val>
        </c:ser>
        <c:ser>
          <c:idx val="18"/>
          <c:order val="18"/>
          <c:tx>
            <c:strRef>
              <c:f>Sheet3!$U$13</c:f>
              <c:strCache>
                <c:ptCount val="1"/>
                <c:pt idx="0">
                  <c:v>SAR</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Sheet3!$U$14:$U$21</c:f>
              <c:numCache>
                <c:formatCode>General</c:formatCode>
                <c:ptCount val="8"/>
                <c:pt idx="0">
                  <c:v>9.0</c:v>
                </c:pt>
                <c:pt idx="1">
                  <c:v>11.0</c:v>
                </c:pt>
                <c:pt idx="2">
                  <c:v>18.0</c:v>
                </c:pt>
                <c:pt idx="3">
                  <c:v>378.0</c:v>
                </c:pt>
                <c:pt idx="4">
                  <c:v>156.0</c:v>
                </c:pt>
                <c:pt idx="5">
                  <c:v>470.0</c:v>
                </c:pt>
                <c:pt idx="6">
                  <c:v>247.0</c:v>
                </c:pt>
                <c:pt idx="7">
                  <c:v>476.0</c:v>
                </c:pt>
              </c:numCache>
            </c:numRef>
          </c:val>
        </c:ser>
        <c:ser>
          <c:idx val="19"/>
          <c:order val="19"/>
          <c:tx>
            <c:strRef>
              <c:f>Sheet3!$V$13</c:f>
              <c:strCache>
                <c:ptCount val="1"/>
                <c:pt idx="0">
                  <c:v>LD1-PA38</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Sheet3!$V$14:$V$21</c:f>
              <c:numCache>
                <c:formatCode>General</c:formatCode>
                <c:ptCount val="8"/>
                <c:pt idx="0">
                  <c:v>1.0</c:v>
                </c:pt>
                <c:pt idx="1">
                  <c:v>1.0</c:v>
                </c:pt>
                <c:pt idx="2">
                  <c:v>0.0</c:v>
                </c:pt>
                <c:pt idx="3">
                  <c:v>0.0</c:v>
                </c:pt>
                <c:pt idx="4">
                  <c:v>0.0</c:v>
                </c:pt>
                <c:pt idx="5">
                  <c:v>0.0</c:v>
                </c:pt>
                <c:pt idx="6">
                  <c:v>0.0</c:v>
                </c:pt>
                <c:pt idx="7">
                  <c:v>0.0</c:v>
                </c:pt>
              </c:numCache>
            </c:numRef>
          </c:val>
        </c:ser>
        <c:ser>
          <c:idx val="20"/>
          <c:order val="20"/>
          <c:tx>
            <c:strRef>
              <c:f>Sheet3!$W$13</c:f>
              <c:strCache>
                <c:ptCount val="1"/>
                <c:pt idx="0">
                  <c:v>Fusobacteria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Sheet3!$W$14:$W$21</c:f>
              <c:numCache>
                <c:formatCode>General</c:formatCode>
                <c:ptCount val="8"/>
                <c:pt idx="0">
                  <c:v>115.0</c:v>
                </c:pt>
                <c:pt idx="1">
                  <c:v>37.0</c:v>
                </c:pt>
                <c:pt idx="2">
                  <c:v>0.0</c:v>
                </c:pt>
                <c:pt idx="3">
                  <c:v>0.0</c:v>
                </c:pt>
                <c:pt idx="4">
                  <c:v>0.0</c:v>
                </c:pt>
                <c:pt idx="5">
                  <c:v>0.0</c:v>
                </c:pt>
                <c:pt idx="6">
                  <c:v>0.0</c:v>
                </c:pt>
                <c:pt idx="7">
                  <c:v>0.0</c:v>
                </c:pt>
              </c:numCache>
            </c:numRef>
          </c:val>
        </c:ser>
        <c:ser>
          <c:idx val="21"/>
          <c:order val="21"/>
          <c:tx>
            <c:strRef>
              <c:f>Sheet3!$X$13</c:f>
              <c:strCache>
                <c:ptCount val="1"/>
                <c:pt idx="0">
                  <c:v>Archaeplastida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Sheet3!$X$14:$X$21</c:f>
              <c:numCache>
                <c:formatCode>General</c:formatCode>
                <c:ptCount val="8"/>
                <c:pt idx="0">
                  <c:v>32.0</c:v>
                </c:pt>
                <c:pt idx="1">
                  <c:v>46.0</c:v>
                </c:pt>
                <c:pt idx="2">
                  <c:v>53.0</c:v>
                </c:pt>
                <c:pt idx="3">
                  <c:v>150.0</c:v>
                </c:pt>
                <c:pt idx="4">
                  <c:v>154.0</c:v>
                </c:pt>
                <c:pt idx="5">
                  <c:v>345.0</c:v>
                </c:pt>
                <c:pt idx="6">
                  <c:v>96.0</c:v>
                </c:pt>
                <c:pt idx="7">
                  <c:v>190.0</c:v>
                </c:pt>
              </c:numCache>
            </c:numRef>
          </c:val>
        </c:ser>
        <c:ser>
          <c:idx val="22"/>
          <c:order val="22"/>
          <c:tx>
            <c:strRef>
              <c:f>Sheet3!$Y$13</c:f>
              <c:strCache>
                <c:ptCount val="1"/>
                <c:pt idx="0">
                  <c:v>Cryptophyceae</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Sheet3!$Y$14:$Y$21</c:f>
              <c:numCache>
                <c:formatCode>General</c:formatCode>
                <c:ptCount val="8"/>
                <c:pt idx="0">
                  <c:v>0.0</c:v>
                </c:pt>
                <c:pt idx="1">
                  <c:v>1.0</c:v>
                </c:pt>
                <c:pt idx="2">
                  <c:v>30.0</c:v>
                </c:pt>
                <c:pt idx="3">
                  <c:v>65.0</c:v>
                </c:pt>
                <c:pt idx="4">
                  <c:v>19.0</c:v>
                </c:pt>
                <c:pt idx="5">
                  <c:v>4.0</c:v>
                </c:pt>
                <c:pt idx="6">
                  <c:v>23.0</c:v>
                </c:pt>
                <c:pt idx="7">
                  <c:v>70.0</c:v>
                </c:pt>
              </c:numCache>
            </c:numRef>
          </c:val>
        </c:ser>
        <c:ser>
          <c:idx val="23"/>
          <c:order val="23"/>
          <c:tx>
            <c:strRef>
              <c:f>Sheet3!$Z$13</c:f>
              <c:strCache>
                <c:ptCount val="1"/>
                <c:pt idx="0">
                  <c:v>Firmicutes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Sheet3!$Z$14:$Z$21</c:f>
              <c:numCache>
                <c:formatCode>General</c:formatCode>
                <c:ptCount val="8"/>
                <c:pt idx="0">
                  <c:v>28.0</c:v>
                </c:pt>
                <c:pt idx="1">
                  <c:v>42.0</c:v>
                </c:pt>
                <c:pt idx="2">
                  <c:v>8.0</c:v>
                </c:pt>
                <c:pt idx="3">
                  <c:v>4.0</c:v>
                </c:pt>
                <c:pt idx="4">
                  <c:v>9.0</c:v>
                </c:pt>
                <c:pt idx="5">
                  <c:v>12.0</c:v>
                </c:pt>
                <c:pt idx="6">
                  <c:v>12.0</c:v>
                </c:pt>
                <c:pt idx="7">
                  <c:v>10.0</c:v>
                </c:pt>
              </c:numCache>
            </c:numRef>
          </c:val>
        </c:ser>
        <c:ser>
          <c:idx val="24"/>
          <c:order val="24"/>
          <c:tx>
            <c:strRef>
              <c:f>Sheet3!$AA$13</c:f>
              <c:strCache>
                <c:ptCount val="1"/>
                <c:pt idx="0">
                  <c:v>Opisthokonta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Sheet3!$AA$14:$AA$21</c:f>
              <c:numCache>
                <c:formatCode>General</c:formatCode>
                <c:ptCount val="8"/>
                <c:pt idx="0">
                  <c:v>0.0</c:v>
                </c:pt>
                <c:pt idx="1">
                  <c:v>4.0</c:v>
                </c:pt>
                <c:pt idx="2">
                  <c:v>5.0</c:v>
                </c:pt>
                <c:pt idx="3">
                  <c:v>141.0</c:v>
                </c:pt>
                <c:pt idx="4">
                  <c:v>22.0</c:v>
                </c:pt>
                <c:pt idx="5">
                  <c:v>31.0</c:v>
                </c:pt>
                <c:pt idx="6">
                  <c:v>68.0</c:v>
                </c:pt>
                <c:pt idx="7">
                  <c:v>45.0</c:v>
                </c:pt>
              </c:numCache>
            </c:numRef>
          </c:val>
        </c:ser>
        <c:ser>
          <c:idx val="25"/>
          <c:order val="25"/>
          <c:tx>
            <c:strRef>
              <c:f>Sheet3!$AB$13</c:f>
              <c:strCache>
                <c:ptCount val="1"/>
                <c:pt idx="0">
                  <c:v>Excavata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Sheet3!$AB$14:$AB$21</c:f>
              <c:numCache>
                <c:formatCode>General</c:formatCode>
                <c:ptCount val="8"/>
                <c:pt idx="0">
                  <c:v>0.0</c:v>
                </c:pt>
                <c:pt idx="1">
                  <c:v>0.0</c:v>
                </c:pt>
                <c:pt idx="2">
                  <c:v>0.0</c:v>
                </c:pt>
                <c:pt idx="3">
                  <c:v>2.0</c:v>
                </c:pt>
                <c:pt idx="4">
                  <c:v>2.0</c:v>
                </c:pt>
                <c:pt idx="5">
                  <c:v>6.0</c:v>
                </c:pt>
                <c:pt idx="6">
                  <c:v>1.0</c:v>
                </c:pt>
                <c:pt idx="7">
                  <c:v>3.0</c:v>
                </c:pt>
              </c:numCache>
            </c:numRef>
          </c:val>
        </c:ser>
        <c:ser>
          <c:idx val="26"/>
          <c:order val="26"/>
          <c:tx>
            <c:strRef>
              <c:f>Sheet3!$AC$13</c:f>
              <c:strCache>
                <c:ptCount val="1"/>
                <c:pt idx="0">
                  <c:v>Haptophyta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Sheet3!$AC$14:$AC$21</c:f>
              <c:numCache>
                <c:formatCode>General</c:formatCode>
                <c:ptCount val="8"/>
                <c:pt idx="0">
                  <c:v>1.0</c:v>
                </c:pt>
                <c:pt idx="1">
                  <c:v>2.0</c:v>
                </c:pt>
                <c:pt idx="2">
                  <c:v>31.0</c:v>
                </c:pt>
                <c:pt idx="3">
                  <c:v>37.0</c:v>
                </c:pt>
                <c:pt idx="4">
                  <c:v>160.0</c:v>
                </c:pt>
                <c:pt idx="5">
                  <c:v>152.0</c:v>
                </c:pt>
                <c:pt idx="6">
                  <c:v>22.0</c:v>
                </c:pt>
                <c:pt idx="7">
                  <c:v>49.0</c:v>
                </c:pt>
              </c:numCache>
            </c:numRef>
          </c:val>
        </c:ser>
        <c:ser>
          <c:idx val="27"/>
          <c:order val="27"/>
          <c:tx>
            <c:strRef>
              <c:f>Sheet3!$AD$13</c:f>
              <c:strCache>
                <c:ptCount val="1"/>
                <c:pt idx="0">
                  <c:v>TM6</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Sheet3!$AD$14:$AD$21</c:f>
              <c:numCache>
                <c:formatCode>General</c:formatCode>
                <c:ptCount val="8"/>
                <c:pt idx="0">
                  <c:v>46.0</c:v>
                </c:pt>
                <c:pt idx="1">
                  <c:v>42.0</c:v>
                </c:pt>
                <c:pt idx="2">
                  <c:v>5.0</c:v>
                </c:pt>
                <c:pt idx="3">
                  <c:v>8.0</c:v>
                </c:pt>
                <c:pt idx="4">
                  <c:v>2.0</c:v>
                </c:pt>
                <c:pt idx="5">
                  <c:v>12.0</c:v>
                </c:pt>
                <c:pt idx="6">
                  <c:v>1.0</c:v>
                </c:pt>
                <c:pt idx="7">
                  <c:v>2.0</c:v>
                </c:pt>
              </c:numCache>
            </c:numRef>
          </c:val>
        </c:ser>
        <c:ser>
          <c:idx val="28"/>
          <c:order val="28"/>
          <c:tx>
            <c:strRef>
              <c:f>Sheet3!$AE$13</c:f>
              <c:strCache>
                <c:ptCount val="1"/>
                <c:pt idx="0">
                  <c:v>TA06</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Sheet3!$AE$14:$AE$21</c:f>
              <c:numCache>
                <c:formatCode>General</c:formatCode>
                <c:ptCount val="8"/>
                <c:pt idx="0">
                  <c:v>3.0</c:v>
                </c:pt>
                <c:pt idx="1">
                  <c:v>0.0</c:v>
                </c:pt>
                <c:pt idx="2">
                  <c:v>0.0</c:v>
                </c:pt>
                <c:pt idx="3">
                  <c:v>0.0</c:v>
                </c:pt>
                <c:pt idx="4">
                  <c:v>0.0</c:v>
                </c:pt>
                <c:pt idx="5">
                  <c:v>0.0</c:v>
                </c:pt>
                <c:pt idx="6">
                  <c:v>0.0</c:v>
                </c:pt>
                <c:pt idx="7">
                  <c:v>0.0</c:v>
                </c:pt>
              </c:numCache>
            </c:numRef>
          </c:val>
        </c:ser>
        <c:ser>
          <c:idx val="29"/>
          <c:order val="29"/>
          <c:tx>
            <c:strRef>
              <c:f>Sheet3!$AF$13</c:f>
              <c:strCache>
                <c:ptCount val="1"/>
                <c:pt idx="0">
                  <c:v>Synergistetes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Sheet3!$AF$14:$AF$21</c:f>
              <c:numCache>
                <c:formatCode>General</c:formatCode>
                <c:ptCount val="8"/>
                <c:pt idx="0">
                  <c:v>3.0</c:v>
                </c:pt>
                <c:pt idx="1">
                  <c:v>0.0</c:v>
                </c:pt>
                <c:pt idx="2">
                  <c:v>0.0</c:v>
                </c:pt>
                <c:pt idx="3">
                  <c:v>0.0</c:v>
                </c:pt>
                <c:pt idx="4">
                  <c:v>0.0</c:v>
                </c:pt>
                <c:pt idx="5">
                  <c:v>0.0</c:v>
                </c:pt>
                <c:pt idx="6">
                  <c:v>0.0</c:v>
                </c:pt>
                <c:pt idx="7">
                  <c:v>0.0</c:v>
                </c:pt>
              </c:numCache>
            </c:numRef>
          </c:val>
        </c:ser>
        <c:ser>
          <c:idx val="30"/>
          <c:order val="30"/>
          <c:tx>
            <c:strRef>
              <c:f>Sheet3!$AG$13</c:f>
              <c:strCache>
                <c:ptCount val="1"/>
                <c:pt idx="0">
                  <c:v>Spirochaetae</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Sheet3!$AG$14:$AG$21</c:f>
              <c:numCache>
                <c:formatCode>General</c:formatCode>
                <c:ptCount val="8"/>
                <c:pt idx="0">
                  <c:v>193.0</c:v>
                </c:pt>
                <c:pt idx="1">
                  <c:v>189.0</c:v>
                </c:pt>
                <c:pt idx="2">
                  <c:v>53.0</c:v>
                </c:pt>
                <c:pt idx="3">
                  <c:v>3.0</c:v>
                </c:pt>
                <c:pt idx="4">
                  <c:v>2.0</c:v>
                </c:pt>
                <c:pt idx="5">
                  <c:v>0.0</c:v>
                </c:pt>
                <c:pt idx="6">
                  <c:v>2.0</c:v>
                </c:pt>
                <c:pt idx="7">
                  <c:v>1.0</c:v>
                </c:pt>
              </c:numCache>
            </c:numRef>
          </c:val>
        </c:ser>
        <c:ser>
          <c:idx val="31"/>
          <c:order val="31"/>
          <c:tx>
            <c:strRef>
              <c:f>Sheet3!$AH$13</c:f>
              <c:strCache>
                <c:ptCount val="1"/>
                <c:pt idx="0">
                  <c:v>Verrucomicrobia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Sheet3!$AH$14:$AH$21</c:f>
              <c:numCache>
                <c:formatCode>General</c:formatCode>
                <c:ptCount val="8"/>
                <c:pt idx="0">
                  <c:v>36.0</c:v>
                </c:pt>
                <c:pt idx="1">
                  <c:v>43.0</c:v>
                </c:pt>
                <c:pt idx="2">
                  <c:v>22.0</c:v>
                </c:pt>
                <c:pt idx="3">
                  <c:v>114.0</c:v>
                </c:pt>
                <c:pt idx="4">
                  <c:v>45.0</c:v>
                </c:pt>
                <c:pt idx="5">
                  <c:v>120.0</c:v>
                </c:pt>
                <c:pt idx="6">
                  <c:v>78.0</c:v>
                </c:pt>
                <c:pt idx="7">
                  <c:v>93.0</c:v>
                </c:pt>
              </c:numCache>
            </c:numRef>
          </c:val>
        </c:ser>
        <c:ser>
          <c:idx val="32"/>
          <c:order val="32"/>
          <c:tx>
            <c:strRef>
              <c:f>Sheet3!$AI$13</c:f>
              <c:strCache>
                <c:ptCount val="1"/>
                <c:pt idx="0">
                  <c:v>Thermotogae</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Sheet3!$AI$14:$AI$21</c:f>
              <c:numCache>
                <c:formatCode>General</c:formatCode>
                <c:ptCount val="8"/>
                <c:pt idx="0">
                  <c:v>76.0</c:v>
                </c:pt>
                <c:pt idx="1">
                  <c:v>39.0</c:v>
                </c:pt>
                <c:pt idx="2">
                  <c:v>0.0</c:v>
                </c:pt>
                <c:pt idx="3">
                  <c:v>0.0</c:v>
                </c:pt>
                <c:pt idx="4">
                  <c:v>0.0</c:v>
                </c:pt>
                <c:pt idx="5">
                  <c:v>0.0</c:v>
                </c:pt>
                <c:pt idx="6">
                  <c:v>0.0</c:v>
                </c:pt>
                <c:pt idx="7">
                  <c:v>0.0</c:v>
                </c:pt>
              </c:numCache>
            </c:numRef>
          </c:val>
        </c:ser>
        <c:ser>
          <c:idx val="33"/>
          <c:order val="33"/>
          <c:tx>
            <c:strRef>
              <c:f>Sheet3!$AJ$13</c:f>
              <c:strCache>
                <c:ptCount val="1"/>
                <c:pt idx="0">
                  <c:v>Tenericutes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Sheet3!$AJ$14:$AJ$21</c:f>
              <c:numCache>
                <c:formatCode>General</c:formatCode>
                <c:ptCount val="8"/>
                <c:pt idx="0">
                  <c:v>58.0</c:v>
                </c:pt>
                <c:pt idx="1">
                  <c:v>56.0</c:v>
                </c:pt>
                <c:pt idx="2">
                  <c:v>26.0</c:v>
                </c:pt>
                <c:pt idx="3">
                  <c:v>9.0</c:v>
                </c:pt>
                <c:pt idx="4">
                  <c:v>11.0</c:v>
                </c:pt>
                <c:pt idx="5">
                  <c:v>69.0</c:v>
                </c:pt>
                <c:pt idx="6">
                  <c:v>85.0</c:v>
                </c:pt>
                <c:pt idx="7">
                  <c:v>131.0</c:v>
                </c:pt>
              </c:numCache>
            </c:numRef>
          </c:val>
        </c:ser>
        <c:ser>
          <c:idx val="34"/>
          <c:order val="34"/>
          <c:tx>
            <c:strRef>
              <c:f>Sheet3!$AK$13</c:f>
              <c:strCache>
                <c:ptCount val="1"/>
                <c:pt idx="0">
                  <c:v>WCHB1-60</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Sheet3!$AK$14:$AK$21</c:f>
              <c:numCache>
                <c:formatCode>General</c:formatCode>
                <c:ptCount val="8"/>
                <c:pt idx="0">
                  <c:v>1.0</c:v>
                </c:pt>
                <c:pt idx="1">
                  <c:v>1.0</c:v>
                </c:pt>
                <c:pt idx="2">
                  <c:v>0.0</c:v>
                </c:pt>
                <c:pt idx="3">
                  <c:v>0.0</c:v>
                </c:pt>
                <c:pt idx="4">
                  <c:v>0.0</c:v>
                </c:pt>
                <c:pt idx="5">
                  <c:v>6.0</c:v>
                </c:pt>
                <c:pt idx="6">
                  <c:v>13.0</c:v>
                </c:pt>
                <c:pt idx="7">
                  <c:v>6.0</c:v>
                </c:pt>
              </c:numCache>
            </c:numRef>
          </c:val>
        </c:ser>
        <c:ser>
          <c:idx val="35"/>
          <c:order val="35"/>
          <c:tx>
            <c:strRef>
              <c:f>Sheet3!$AL$13</c:f>
              <c:strCache>
                <c:ptCount val="1"/>
                <c:pt idx="0">
                  <c:v>unclassified</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Sheet3!$AL$14:$AL$21</c:f>
              <c:numCache>
                <c:formatCode>General</c:formatCode>
                <c:ptCount val="8"/>
                <c:pt idx="0">
                  <c:v>951.0</c:v>
                </c:pt>
                <c:pt idx="1">
                  <c:v>1001.0</c:v>
                </c:pt>
                <c:pt idx="2">
                  <c:v>1433.0</c:v>
                </c:pt>
                <c:pt idx="3">
                  <c:v>2064.0</c:v>
                </c:pt>
                <c:pt idx="4">
                  <c:v>1406.0</c:v>
                </c:pt>
                <c:pt idx="5">
                  <c:v>1690.0</c:v>
                </c:pt>
                <c:pt idx="6">
                  <c:v>1292.0</c:v>
                </c:pt>
                <c:pt idx="7">
                  <c:v>2337.0</c:v>
                </c:pt>
              </c:numCache>
            </c:numRef>
          </c:val>
        </c:ser>
        <c:ser>
          <c:idx val="36"/>
          <c:order val="36"/>
          <c:tx>
            <c:strRef>
              <c:f>Sheet3!$AM$13</c:f>
              <c:strCache>
                <c:ptCount val="1"/>
                <c:pt idx="0">
                  <c:v>unclassified</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Sheet3!$AM$14:$AM$21</c:f>
              <c:numCache>
                <c:formatCode>General</c:formatCode>
                <c:ptCount val="8"/>
                <c:pt idx="0">
                  <c:v>790.0</c:v>
                </c:pt>
                <c:pt idx="1">
                  <c:v>726.0</c:v>
                </c:pt>
                <c:pt idx="2">
                  <c:v>1062.0</c:v>
                </c:pt>
                <c:pt idx="3">
                  <c:v>870.0</c:v>
                </c:pt>
                <c:pt idx="4">
                  <c:v>650.0</c:v>
                </c:pt>
                <c:pt idx="5">
                  <c:v>820.0</c:v>
                </c:pt>
                <c:pt idx="6">
                  <c:v>643.0</c:v>
                </c:pt>
                <c:pt idx="7">
                  <c:v>859.0</c:v>
                </c:pt>
              </c:numCache>
            </c:numRef>
          </c:val>
        </c:ser>
        <c:ser>
          <c:idx val="37"/>
          <c:order val="37"/>
          <c:tx>
            <c:strRef>
              <c:f>Sheet3!$AN$13</c:f>
              <c:strCache>
                <c:ptCount val="1"/>
                <c:pt idx="0">
                  <c:v>Hyd24-12</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Sheet3!$AN$14:$AN$21</c:f>
              <c:numCache>
                <c:formatCode>General</c:formatCode>
                <c:ptCount val="8"/>
                <c:pt idx="0">
                  <c:v>1.0</c:v>
                </c:pt>
                <c:pt idx="1">
                  <c:v>6.0</c:v>
                </c:pt>
                <c:pt idx="2">
                  <c:v>0.0</c:v>
                </c:pt>
                <c:pt idx="3">
                  <c:v>0.0</c:v>
                </c:pt>
                <c:pt idx="4">
                  <c:v>0.0</c:v>
                </c:pt>
                <c:pt idx="5">
                  <c:v>0.0</c:v>
                </c:pt>
                <c:pt idx="6">
                  <c:v>0.0</c:v>
                </c:pt>
                <c:pt idx="7">
                  <c:v>0.0</c:v>
                </c:pt>
              </c:numCache>
            </c:numRef>
          </c:val>
        </c:ser>
        <c:ser>
          <c:idx val="38"/>
          <c:order val="38"/>
          <c:tx>
            <c:strRef>
              <c:f>Sheet3!$AO$13</c:f>
              <c:strCache>
                <c:ptCount val="1"/>
                <c:pt idx="0">
                  <c:v>Gemmatimonadetes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Sheet3!$AO$14:$AO$21</c:f>
              <c:numCache>
                <c:formatCode>General</c:formatCode>
                <c:ptCount val="8"/>
                <c:pt idx="0">
                  <c:v>0.0</c:v>
                </c:pt>
                <c:pt idx="1">
                  <c:v>0.0</c:v>
                </c:pt>
                <c:pt idx="2">
                  <c:v>0.0</c:v>
                </c:pt>
                <c:pt idx="3">
                  <c:v>0.0</c:v>
                </c:pt>
                <c:pt idx="4">
                  <c:v>0.0</c:v>
                </c:pt>
                <c:pt idx="5">
                  <c:v>0.0</c:v>
                </c:pt>
                <c:pt idx="6">
                  <c:v>1.0</c:v>
                </c:pt>
                <c:pt idx="7">
                  <c:v>0.0</c:v>
                </c:pt>
              </c:numCache>
            </c:numRef>
          </c:val>
        </c:ser>
        <c:ser>
          <c:idx val="39"/>
          <c:order val="39"/>
          <c:tx>
            <c:strRef>
              <c:f>Sheet3!$AP$13</c:f>
              <c:strCache>
                <c:ptCount val="1"/>
                <c:pt idx="0">
                  <c:v>Fibrobacteres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Sheet3!$AP$14:$AP$21</c:f>
              <c:numCache>
                <c:formatCode>General</c:formatCode>
                <c:ptCount val="8"/>
                <c:pt idx="0">
                  <c:v>7.0</c:v>
                </c:pt>
                <c:pt idx="1">
                  <c:v>14.0</c:v>
                </c:pt>
                <c:pt idx="2">
                  <c:v>0.0</c:v>
                </c:pt>
                <c:pt idx="3">
                  <c:v>1.0</c:v>
                </c:pt>
                <c:pt idx="4">
                  <c:v>0.0</c:v>
                </c:pt>
                <c:pt idx="5">
                  <c:v>0.0</c:v>
                </c:pt>
                <c:pt idx="6">
                  <c:v>0.0</c:v>
                </c:pt>
                <c:pt idx="7">
                  <c:v>0.0</c:v>
                </c:pt>
              </c:numCache>
            </c:numRef>
          </c:val>
        </c:ser>
        <c:ser>
          <c:idx val="40"/>
          <c:order val="40"/>
          <c:tx>
            <c:strRef>
              <c:f>Sheet3!$AQ$13</c:f>
              <c:strCache>
                <c:ptCount val="1"/>
                <c:pt idx="0">
                  <c:v>Elusimicrobia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Sheet3!$AQ$14:$AQ$21</c:f>
              <c:numCache>
                <c:formatCode>General</c:formatCode>
                <c:ptCount val="8"/>
                <c:pt idx="0">
                  <c:v>4.0</c:v>
                </c:pt>
                <c:pt idx="1">
                  <c:v>12.0</c:v>
                </c:pt>
                <c:pt idx="2">
                  <c:v>4.0</c:v>
                </c:pt>
                <c:pt idx="3">
                  <c:v>1.0</c:v>
                </c:pt>
                <c:pt idx="4">
                  <c:v>0.0</c:v>
                </c:pt>
                <c:pt idx="5">
                  <c:v>0.0</c:v>
                </c:pt>
                <c:pt idx="6">
                  <c:v>0.0</c:v>
                </c:pt>
                <c:pt idx="7">
                  <c:v>0.0</c:v>
                </c:pt>
              </c:numCache>
            </c:numRef>
          </c:val>
        </c:ser>
        <c:ser>
          <c:idx val="41"/>
          <c:order val="41"/>
          <c:tx>
            <c:strRef>
              <c:f>Sheet3!$AR$13</c:f>
              <c:strCache>
                <c:ptCount val="1"/>
                <c:pt idx="0">
                  <c:v>Candidate_division_TM7</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Sheet3!$AR$14:$AR$21</c:f>
              <c:numCache>
                <c:formatCode>General</c:formatCode>
                <c:ptCount val="8"/>
                <c:pt idx="0">
                  <c:v>2.0</c:v>
                </c:pt>
                <c:pt idx="1">
                  <c:v>4.0</c:v>
                </c:pt>
                <c:pt idx="2">
                  <c:v>4.0</c:v>
                </c:pt>
                <c:pt idx="3">
                  <c:v>4.0</c:v>
                </c:pt>
                <c:pt idx="4">
                  <c:v>11.0</c:v>
                </c:pt>
                <c:pt idx="5">
                  <c:v>13.0</c:v>
                </c:pt>
                <c:pt idx="6">
                  <c:v>15.0</c:v>
                </c:pt>
                <c:pt idx="7">
                  <c:v>12.0</c:v>
                </c:pt>
              </c:numCache>
            </c:numRef>
          </c:val>
        </c:ser>
        <c:ser>
          <c:idx val="42"/>
          <c:order val="42"/>
          <c:tx>
            <c:strRef>
              <c:f>Sheet3!$AS$13</c:f>
              <c:strCache>
                <c:ptCount val="1"/>
                <c:pt idx="0">
                  <c:v>Candidate_division_SR1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Sheet3!$AS$14:$AS$21</c:f>
              <c:numCache>
                <c:formatCode>General</c:formatCode>
                <c:ptCount val="8"/>
                <c:pt idx="0">
                  <c:v>6.0</c:v>
                </c:pt>
                <c:pt idx="1">
                  <c:v>6.0</c:v>
                </c:pt>
                <c:pt idx="2">
                  <c:v>2.0</c:v>
                </c:pt>
                <c:pt idx="3">
                  <c:v>10.0</c:v>
                </c:pt>
                <c:pt idx="4">
                  <c:v>4.0</c:v>
                </c:pt>
                <c:pt idx="5">
                  <c:v>1.0</c:v>
                </c:pt>
                <c:pt idx="6">
                  <c:v>0.0</c:v>
                </c:pt>
                <c:pt idx="7">
                  <c:v>0.0</c:v>
                </c:pt>
              </c:numCache>
            </c:numRef>
          </c:val>
        </c:ser>
        <c:ser>
          <c:idx val="43"/>
          <c:order val="43"/>
          <c:tx>
            <c:strRef>
              <c:f>Sheet3!$AT$13</c:f>
              <c:strCache>
                <c:ptCount val="1"/>
                <c:pt idx="0">
                  <c:v>Candidate_division_OP8</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Sheet3!$AT$14:$AT$21</c:f>
              <c:numCache>
                <c:formatCode>General</c:formatCode>
                <c:ptCount val="8"/>
                <c:pt idx="0">
                  <c:v>8.0</c:v>
                </c:pt>
                <c:pt idx="1">
                  <c:v>3.0</c:v>
                </c:pt>
                <c:pt idx="2">
                  <c:v>0.0</c:v>
                </c:pt>
                <c:pt idx="3">
                  <c:v>0.0</c:v>
                </c:pt>
                <c:pt idx="4">
                  <c:v>0.0</c:v>
                </c:pt>
                <c:pt idx="5">
                  <c:v>0.0</c:v>
                </c:pt>
                <c:pt idx="6">
                  <c:v>0.0</c:v>
                </c:pt>
                <c:pt idx="7">
                  <c:v>0.0</c:v>
                </c:pt>
              </c:numCache>
            </c:numRef>
          </c:val>
        </c:ser>
        <c:ser>
          <c:idx val="44"/>
          <c:order val="44"/>
          <c:tx>
            <c:strRef>
              <c:f>Sheet3!$AU$13</c:f>
              <c:strCache>
                <c:ptCount val="1"/>
                <c:pt idx="0">
                  <c:v>Candidate_division_OP3</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Sheet3!$AU$14:$AU$21</c:f>
              <c:numCache>
                <c:formatCode>General</c:formatCode>
                <c:ptCount val="8"/>
                <c:pt idx="0">
                  <c:v>485.0</c:v>
                </c:pt>
                <c:pt idx="1">
                  <c:v>402.0</c:v>
                </c:pt>
                <c:pt idx="2">
                  <c:v>30.0</c:v>
                </c:pt>
                <c:pt idx="3">
                  <c:v>12.0</c:v>
                </c:pt>
                <c:pt idx="4">
                  <c:v>1.0</c:v>
                </c:pt>
                <c:pt idx="5">
                  <c:v>1.0</c:v>
                </c:pt>
                <c:pt idx="6">
                  <c:v>0.0</c:v>
                </c:pt>
                <c:pt idx="7">
                  <c:v>3.0</c:v>
                </c:pt>
              </c:numCache>
            </c:numRef>
          </c:val>
        </c:ser>
        <c:ser>
          <c:idx val="45"/>
          <c:order val="45"/>
          <c:tx>
            <c:strRef>
              <c:f>Sheet3!$AV$13</c:f>
              <c:strCache>
                <c:ptCount val="1"/>
                <c:pt idx="0">
                  <c:v>Candidate_division_OP11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Sheet3!$AV$14:$AV$21</c:f>
              <c:numCache>
                <c:formatCode>General</c:formatCode>
                <c:ptCount val="8"/>
                <c:pt idx="0">
                  <c:v>82.0</c:v>
                </c:pt>
                <c:pt idx="1">
                  <c:v>73.0</c:v>
                </c:pt>
                <c:pt idx="2">
                  <c:v>21.0</c:v>
                </c:pt>
                <c:pt idx="3">
                  <c:v>4.0</c:v>
                </c:pt>
                <c:pt idx="4">
                  <c:v>9.0</c:v>
                </c:pt>
                <c:pt idx="5">
                  <c:v>6.0</c:v>
                </c:pt>
                <c:pt idx="6">
                  <c:v>7.0</c:v>
                </c:pt>
                <c:pt idx="7">
                  <c:v>9.0</c:v>
                </c:pt>
              </c:numCache>
            </c:numRef>
          </c:val>
        </c:ser>
        <c:ser>
          <c:idx val="46"/>
          <c:order val="46"/>
          <c:tx>
            <c:strRef>
              <c:f>Sheet3!$AW$13</c:f>
              <c:strCache>
                <c:ptCount val="1"/>
                <c:pt idx="0">
                  <c:v>Candidate_division_OD1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Sheet3!$AW$14:$AW$21</c:f>
              <c:numCache>
                <c:formatCode>General</c:formatCode>
                <c:ptCount val="8"/>
                <c:pt idx="0">
                  <c:v>449.0</c:v>
                </c:pt>
                <c:pt idx="1">
                  <c:v>408.0</c:v>
                </c:pt>
                <c:pt idx="2">
                  <c:v>379.0</c:v>
                </c:pt>
                <c:pt idx="3">
                  <c:v>211.0</c:v>
                </c:pt>
                <c:pt idx="4">
                  <c:v>126.0</c:v>
                </c:pt>
                <c:pt idx="5">
                  <c:v>154.0</c:v>
                </c:pt>
                <c:pt idx="6">
                  <c:v>46.0</c:v>
                </c:pt>
                <c:pt idx="7">
                  <c:v>47.0</c:v>
                </c:pt>
              </c:numCache>
            </c:numRef>
          </c:val>
        </c:ser>
        <c:ser>
          <c:idx val="47"/>
          <c:order val="47"/>
          <c:tx>
            <c:strRef>
              <c:f>Sheet3!$AX$13</c:f>
              <c:strCache>
                <c:ptCount val="1"/>
                <c:pt idx="0">
                  <c:v>Candidate_division_KB1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Sheet3!$AX$14:$AX$21</c:f>
              <c:numCache>
                <c:formatCode>General</c:formatCode>
                <c:ptCount val="8"/>
                <c:pt idx="0">
                  <c:v>30.0</c:v>
                </c:pt>
                <c:pt idx="1">
                  <c:v>24.0</c:v>
                </c:pt>
                <c:pt idx="2">
                  <c:v>0.0</c:v>
                </c:pt>
                <c:pt idx="3">
                  <c:v>0.0</c:v>
                </c:pt>
                <c:pt idx="4">
                  <c:v>0.0</c:v>
                </c:pt>
                <c:pt idx="5">
                  <c:v>0.0</c:v>
                </c:pt>
                <c:pt idx="6">
                  <c:v>0.0</c:v>
                </c:pt>
                <c:pt idx="7">
                  <c:v>0.0</c:v>
                </c:pt>
              </c:numCache>
            </c:numRef>
          </c:val>
        </c:ser>
        <c:ser>
          <c:idx val="48"/>
          <c:order val="48"/>
          <c:tx>
            <c:strRef>
              <c:f>Sheet3!$AY$13</c:f>
              <c:strCache>
                <c:ptCount val="1"/>
                <c:pt idx="0">
                  <c:v>Candidate_division_JS1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Sheet3!$AY$14:$AY$21</c:f>
              <c:numCache>
                <c:formatCode>General</c:formatCode>
                <c:ptCount val="8"/>
                <c:pt idx="0">
                  <c:v>6.0</c:v>
                </c:pt>
                <c:pt idx="1">
                  <c:v>0.0</c:v>
                </c:pt>
                <c:pt idx="2">
                  <c:v>0.0</c:v>
                </c:pt>
                <c:pt idx="3">
                  <c:v>0.0</c:v>
                </c:pt>
                <c:pt idx="4">
                  <c:v>0.0</c:v>
                </c:pt>
                <c:pt idx="5">
                  <c:v>0.0</c:v>
                </c:pt>
                <c:pt idx="6">
                  <c:v>0.0</c:v>
                </c:pt>
                <c:pt idx="7">
                  <c:v>0.0</c:v>
                </c:pt>
              </c:numCache>
            </c:numRef>
          </c:val>
        </c:ser>
        <c:ser>
          <c:idx val="49"/>
          <c:order val="49"/>
          <c:tx>
            <c:strRef>
              <c:f>Sheet3!$AZ$13</c:f>
              <c:strCache>
                <c:ptCount val="1"/>
                <c:pt idx="0">
                  <c:v>Candidate_division_BRC1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Sheet3!$AZ$14:$AZ$21</c:f>
              <c:numCache>
                <c:formatCode>General</c:formatCode>
                <c:ptCount val="8"/>
                <c:pt idx="0">
                  <c:v>12.0</c:v>
                </c:pt>
                <c:pt idx="1">
                  <c:v>12.0</c:v>
                </c:pt>
                <c:pt idx="2">
                  <c:v>7.0</c:v>
                </c:pt>
                <c:pt idx="3">
                  <c:v>2.0</c:v>
                </c:pt>
                <c:pt idx="4">
                  <c:v>6.0</c:v>
                </c:pt>
                <c:pt idx="5">
                  <c:v>0.0</c:v>
                </c:pt>
                <c:pt idx="6">
                  <c:v>0.0</c:v>
                </c:pt>
                <c:pt idx="7">
                  <c:v>0.0</c:v>
                </c:pt>
              </c:numCache>
            </c:numRef>
          </c:val>
        </c:ser>
        <c:ser>
          <c:idx val="50"/>
          <c:order val="50"/>
          <c:tx>
            <c:strRef>
              <c:f>Sheet3!$BA$13</c:f>
              <c:strCache>
                <c:ptCount val="1"/>
                <c:pt idx="0">
                  <c:v>Bacteroidetes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Sheet3!$BA$14:$BA$21</c:f>
              <c:numCache>
                <c:formatCode>General</c:formatCode>
                <c:ptCount val="8"/>
                <c:pt idx="0">
                  <c:v>461.0</c:v>
                </c:pt>
                <c:pt idx="1">
                  <c:v>545.0</c:v>
                </c:pt>
                <c:pt idx="2">
                  <c:v>559.0</c:v>
                </c:pt>
                <c:pt idx="3">
                  <c:v>1844.0</c:v>
                </c:pt>
                <c:pt idx="4">
                  <c:v>1085.0</c:v>
                </c:pt>
                <c:pt idx="5">
                  <c:v>1341.0</c:v>
                </c:pt>
                <c:pt idx="6">
                  <c:v>385.0</c:v>
                </c:pt>
                <c:pt idx="7">
                  <c:v>322.0</c:v>
                </c:pt>
              </c:numCache>
            </c:numRef>
          </c:val>
        </c:ser>
        <c:ser>
          <c:idx val="51"/>
          <c:order val="51"/>
          <c:tx>
            <c:strRef>
              <c:f>Sheet3!$BB$13</c:f>
              <c:strCache>
                <c:ptCount val="1"/>
                <c:pt idx="0">
                  <c:v>Planctomycetes</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Sheet3!$BB$14:$BB$21</c:f>
              <c:numCache>
                <c:formatCode>General</c:formatCode>
                <c:ptCount val="8"/>
                <c:pt idx="0">
                  <c:v>323.0</c:v>
                </c:pt>
                <c:pt idx="1">
                  <c:v>372.0</c:v>
                </c:pt>
                <c:pt idx="2">
                  <c:v>108.0</c:v>
                </c:pt>
                <c:pt idx="3">
                  <c:v>442.0</c:v>
                </c:pt>
                <c:pt idx="4">
                  <c:v>937.0</c:v>
                </c:pt>
                <c:pt idx="5">
                  <c:v>694.0</c:v>
                </c:pt>
                <c:pt idx="6">
                  <c:v>396.0</c:v>
                </c:pt>
                <c:pt idx="7">
                  <c:v>400.0</c:v>
                </c:pt>
              </c:numCache>
            </c:numRef>
          </c:val>
        </c:ser>
        <c:ser>
          <c:idx val="52"/>
          <c:order val="52"/>
          <c:tx>
            <c:strRef>
              <c:f>Sheet3!$BC$13</c:f>
              <c:strCache>
                <c:ptCount val="1"/>
                <c:pt idx="0">
                  <c:v>Proteobacteria</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Sheet3!$BC$14:$BC$21</c:f>
              <c:numCache>
                <c:formatCode>General</c:formatCode>
                <c:ptCount val="8"/>
                <c:pt idx="0">
                  <c:v>1237.0</c:v>
                </c:pt>
                <c:pt idx="1">
                  <c:v>1685.0</c:v>
                </c:pt>
                <c:pt idx="2">
                  <c:v>2619.0</c:v>
                </c:pt>
                <c:pt idx="3">
                  <c:v>2306.0</c:v>
                </c:pt>
                <c:pt idx="4">
                  <c:v>1989.0</c:v>
                </c:pt>
                <c:pt idx="5">
                  <c:v>2871.0</c:v>
                </c:pt>
                <c:pt idx="6">
                  <c:v>3256.0</c:v>
                </c:pt>
                <c:pt idx="7">
                  <c:v>5220.0</c:v>
                </c:pt>
              </c:numCache>
            </c:numRef>
          </c:val>
        </c:ser>
        <c:ser>
          <c:idx val="53"/>
          <c:order val="53"/>
          <c:tx>
            <c:strRef>
              <c:f>Sheet3!$BD$13</c:f>
              <c:strCache>
                <c:ptCount val="1"/>
                <c:pt idx="0">
                  <c:v>Lentisphaerae</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Sheet3!$BD$14:$BD$21</c:f>
              <c:numCache>
                <c:formatCode>General</c:formatCode>
                <c:ptCount val="8"/>
                <c:pt idx="0">
                  <c:v>431.0</c:v>
                </c:pt>
                <c:pt idx="1">
                  <c:v>446.0</c:v>
                </c:pt>
                <c:pt idx="2">
                  <c:v>293.0</c:v>
                </c:pt>
                <c:pt idx="3">
                  <c:v>17.0</c:v>
                </c:pt>
                <c:pt idx="4">
                  <c:v>0.0</c:v>
                </c:pt>
                <c:pt idx="5">
                  <c:v>1.0</c:v>
                </c:pt>
                <c:pt idx="6">
                  <c:v>3.0</c:v>
                </c:pt>
                <c:pt idx="7">
                  <c:v>1.0</c:v>
                </c:pt>
              </c:numCache>
            </c:numRef>
          </c:val>
        </c:ser>
        <c:ser>
          <c:idx val="54"/>
          <c:order val="54"/>
          <c:tx>
            <c:strRef>
              <c:f>Sheet3!$BE$13</c:f>
              <c:strCache>
                <c:ptCount val="1"/>
                <c:pt idx="0">
                  <c:v>NPL-UPA2</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Sheet3!$BE$14:$BE$21</c:f>
              <c:numCache>
                <c:formatCode>General</c:formatCode>
                <c:ptCount val="8"/>
                <c:pt idx="0">
                  <c:v>23.0</c:v>
                </c:pt>
                <c:pt idx="1">
                  <c:v>20.0</c:v>
                </c:pt>
                <c:pt idx="2">
                  <c:v>4.0</c:v>
                </c:pt>
                <c:pt idx="3">
                  <c:v>1.0</c:v>
                </c:pt>
                <c:pt idx="4">
                  <c:v>0.0</c:v>
                </c:pt>
                <c:pt idx="5">
                  <c:v>0.0</c:v>
                </c:pt>
                <c:pt idx="6">
                  <c:v>0.0</c:v>
                </c:pt>
                <c:pt idx="7">
                  <c:v>0.0</c:v>
                </c:pt>
              </c:numCache>
            </c:numRef>
          </c:val>
        </c:ser>
        <c:ser>
          <c:idx val="55"/>
          <c:order val="55"/>
          <c:tx>
            <c:strRef>
              <c:f>Sheet3!$BF$13</c:f>
              <c:strCache>
                <c:ptCount val="1"/>
                <c:pt idx="0">
                  <c:v>SHA-109</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Sheet3!$BF$14:$BF$21</c:f>
              <c:numCache>
                <c:formatCode>General</c:formatCode>
                <c:ptCount val="8"/>
                <c:pt idx="0">
                  <c:v>1.0</c:v>
                </c:pt>
                <c:pt idx="1">
                  <c:v>0.0</c:v>
                </c:pt>
                <c:pt idx="2">
                  <c:v>0.0</c:v>
                </c:pt>
                <c:pt idx="3">
                  <c:v>0.0</c:v>
                </c:pt>
                <c:pt idx="4">
                  <c:v>0.0</c:v>
                </c:pt>
                <c:pt idx="5">
                  <c:v>0.0</c:v>
                </c:pt>
                <c:pt idx="6">
                  <c:v>0.0</c:v>
                </c:pt>
                <c:pt idx="7">
                  <c:v>0.0</c:v>
                </c:pt>
              </c:numCache>
            </c:numRef>
          </c:val>
        </c:ser>
        <c:ser>
          <c:idx val="56"/>
          <c:order val="56"/>
          <c:tx>
            <c:strRef>
              <c:f>Sheet3!$BG$13</c:f>
              <c:strCache>
                <c:ptCount val="1"/>
                <c:pt idx="0">
                  <c:v>SM2F11</c:v>
                </c:pt>
              </c:strCache>
            </c:strRef>
          </c:tx>
          <c:cat>
            <c:strRef>
              <c:f>Sheet3!$B$14:$B$21</c:f>
              <c:strCache>
                <c:ptCount val="8"/>
                <c:pt idx="0">
                  <c:v>Cast 1, Depth -12.0m</c:v>
                </c:pt>
                <c:pt idx="1">
                  <c:v>Cast  1, Depth -10.0m</c:v>
                </c:pt>
                <c:pt idx="2">
                  <c:v>Cast 1, Dpeth -8.0m</c:v>
                </c:pt>
                <c:pt idx="3">
                  <c:v>Cast 1, Depth -6.0m</c:v>
                </c:pt>
                <c:pt idx="4">
                  <c:v>Cast 1, Depth -4.0m</c:v>
                </c:pt>
                <c:pt idx="5">
                  <c:v>Cast 1, Depth -3.0m</c:v>
                </c:pt>
                <c:pt idx="6">
                  <c:v>Cast  1, Depth -2.0m</c:v>
                </c:pt>
                <c:pt idx="7">
                  <c:v>Cast 1,  Depth -0.5m</c:v>
                </c:pt>
              </c:strCache>
            </c:strRef>
          </c:cat>
          <c:val>
            <c:numRef>
              <c:f>Sheet3!$BG$14:$BG$21</c:f>
              <c:numCache>
                <c:formatCode>General</c:formatCode>
                <c:ptCount val="8"/>
                <c:pt idx="0">
                  <c:v>1.0</c:v>
                </c:pt>
                <c:pt idx="1">
                  <c:v>2.0</c:v>
                </c:pt>
                <c:pt idx="2">
                  <c:v>0.0</c:v>
                </c:pt>
                <c:pt idx="3">
                  <c:v>0.0</c:v>
                </c:pt>
                <c:pt idx="4">
                  <c:v>0.0</c:v>
                </c:pt>
                <c:pt idx="5">
                  <c:v>1.0</c:v>
                </c:pt>
                <c:pt idx="6">
                  <c:v>2.0</c:v>
                </c:pt>
                <c:pt idx="7">
                  <c:v>0.0</c:v>
                </c:pt>
              </c:numCache>
            </c:numRef>
          </c:val>
        </c:ser>
        <c:overlap val="100"/>
        <c:axId val="241296440"/>
        <c:axId val="241299480"/>
      </c:barChart>
      <c:catAx>
        <c:axId val="241296440"/>
        <c:scaling>
          <c:orientation val="minMax"/>
        </c:scaling>
        <c:axPos val="l"/>
        <c:numFmt formatCode="General" sourceLinked="1"/>
        <c:tickLblPos val="nextTo"/>
        <c:txPr>
          <a:bodyPr/>
          <a:lstStyle/>
          <a:p>
            <a:pPr>
              <a:defRPr sz="2000"/>
            </a:pPr>
            <a:endParaRPr lang="en-US"/>
          </a:p>
        </c:txPr>
        <c:crossAx val="241299480"/>
        <c:crosses val="autoZero"/>
        <c:auto val="1"/>
        <c:lblAlgn val="ctr"/>
        <c:lblOffset val="100"/>
      </c:catAx>
      <c:valAx>
        <c:axId val="241299480"/>
        <c:scaling>
          <c:orientation val="minMax"/>
        </c:scaling>
        <c:axPos val="b"/>
        <c:numFmt formatCode="0%" sourceLinked="1"/>
        <c:tickLblPos val="nextTo"/>
        <c:txPr>
          <a:bodyPr/>
          <a:lstStyle/>
          <a:p>
            <a:pPr>
              <a:defRPr sz="2000"/>
            </a:pPr>
            <a:endParaRPr lang="en-US"/>
          </a:p>
        </c:txPr>
        <c:crossAx val="24129644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600"/>
            </a:pPr>
            <a:r>
              <a:rPr lang="en-US" sz="2600" dirty="0"/>
              <a:t>Profile of Temperature, Salinity, and Dissolved Oxygen</a:t>
            </a:r>
          </a:p>
        </c:rich>
      </c:tx>
      <c:layout>
        <c:manualLayout>
          <c:xMode val="edge"/>
          <c:yMode val="edge"/>
          <c:x val="0.0945975581333465"/>
          <c:y val="0.00174968708562081"/>
        </c:manualLayout>
      </c:layout>
    </c:title>
    <c:plotArea>
      <c:layout>
        <c:manualLayout>
          <c:layoutTarget val="inner"/>
          <c:xMode val="edge"/>
          <c:yMode val="edge"/>
          <c:x val="0.0928235860981079"/>
          <c:y val="0.128800188260702"/>
          <c:w val="0.873265450688277"/>
          <c:h val="0.844212104958489"/>
        </c:manualLayout>
      </c:layout>
      <c:scatterChart>
        <c:scatterStyle val="lineMarker"/>
        <c:ser>
          <c:idx val="0"/>
          <c:order val="0"/>
          <c:tx>
            <c:strRef>
              <c:f>Sheet3!$N$5:$N$6</c:f>
              <c:strCache>
                <c:ptCount val="1"/>
                <c:pt idx="0">
                  <c:v>Temp (C )</c:v>
                </c:pt>
              </c:strCache>
            </c:strRef>
          </c:tx>
          <c:xVal>
            <c:numRef>
              <c:f>Sheet3!$N$7:$N$14</c:f>
              <c:numCache>
                <c:formatCode>General</c:formatCode>
                <c:ptCount val="8"/>
                <c:pt idx="0">
                  <c:v>24.06</c:v>
                </c:pt>
                <c:pt idx="1">
                  <c:v>24.07</c:v>
                </c:pt>
                <c:pt idx="2">
                  <c:v>22.13</c:v>
                </c:pt>
                <c:pt idx="3">
                  <c:v>18.73</c:v>
                </c:pt>
                <c:pt idx="4" formatCode="0.00">
                  <c:v>15.24</c:v>
                </c:pt>
                <c:pt idx="5">
                  <c:v>12.67</c:v>
                </c:pt>
                <c:pt idx="6">
                  <c:v>12.06</c:v>
                </c:pt>
                <c:pt idx="7">
                  <c:v>12.45</c:v>
                </c:pt>
              </c:numCache>
            </c:numRef>
          </c:xVal>
          <c:yVal>
            <c:numRef>
              <c:f>Sheet3!$M$7:$M$14</c:f>
              <c:numCache>
                <c:formatCode>General</c:formatCode>
                <c:ptCount val="8"/>
                <c:pt idx="0">
                  <c:v>-0.5</c:v>
                </c:pt>
                <c:pt idx="1">
                  <c:v>-2.0</c:v>
                </c:pt>
                <c:pt idx="2">
                  <c:v>-3.0</c:v>
                </c:pt>
                <c:pt idx="3">
                  <c:v>-4.0</c:v>
                </c:pt>
                <c:pt idx="4">
                  <c:v>-6.0</c:v>
                </c:pt>
                <c:pt idx="5">
                  <c:v>-8.0</c:v>
                </c:pt>
                <c:pt idx="6">
                  <c:v>-10.0</c:v>
                </c:pt>
                <c:pt idx="7">
                  <c:v>-12.0</c:v>
                </c:pt>
              </c:numCache>
            </c:numRef>
          </c:yVal>
        </c:ser>
        <c:ser>
          <c:idx val="1"/>
          <c:order val="1"/>
          <c:tx>
            <c:strRef>
              <c:f>Sheet3!$O$5:$O$6</c:f>
              <c:strCache>
                <c:ptCount val="1"/>
                <c:pt idx="0">
                  <c:v>Sal (PSU)</c:v>
                </c:pt>
              </c:strCache>
            </c:strRef>
          </c:tx>
          <c:xVal>
            <c:numRef>
              <c:f>Sheet3!$O$7:$O$14</c:f>
              <c:numCache>
                <c:formatCode>General</c:formatCode>
                <c:ptCount val="8"/>
                <c:pt idx="0" formatCode="0.00">
                  <c:v>3.4</c:v>
                </c:pt>
                <c:pt idx="1">
                  <c:v>3.4</c:v>
                </c:pt>
                <c:pt idx="2">
                  <c:v>5.0</c:v>
                </c:pt>
                <c:pt idx="3">
                  <c:v>6.85</c:v>
                </c:pt>
                <c:pt idx="4">
                  <c:v>8.65</c:v>
                </c:pt>
                <c:pt idx="5">
                  <c:v>9.31</c:v>
                </c:pt>
                <c:pt idx="6">
                  <c:v>17.71</c:v>
                </c:pt>
                <c:pt idx="7">
                  <c:v>18.15</c:v>
                </c:pt>
              </c:numCache>
            </c:numRef>
          </c:xVal>
          <c:yVal>
            <c:numRef>
              <c:f>Sheet3!$M$7:$M$14</c:f>
              <c:numCache>
                <c:formatCode>General</c:formatCode>
                <c:ptCount val="8"/>
                <c:pt idx="0">
                  <c:v>-0.5</c:v>
                </c:pt>
                <c:pt idx="1">
                  <c:v>-2.0</c:v>
                </c:pt>
                <c:pt idx="2">
                  <c:v>-3.0</c:v>
                </c:pt>
                <c:pt idx="3">
                  <c:v>-4.0</c:v>
                </c:pt>
                <c:pt idx="4">
                  <c:v>-6.0</c:v>
                </c:pt>
                <c:pt idx="5">
                  <c:v>-8.0</c:v>
                </c:pt>
                <c:pt idx="6">
                  <c:v>-10.0</c:v>
                </c:pt>
                <c:pt idx="7">
                  <c:v>-12.0</c:v>
                </c:pt>
              </c:numCache>
            </c:numRef>
          </c:yVal>
        </c:ser>
        <c:axId val="241320232"/>
        <c:axId val="241327944"/>
      </c:scatterChart>
      <c:scatterChart>
        <c:scatterStyle val="lineMarker"/>
        <c:ser>
          <c:idx val="2"/>
          <c:order val="2"/>
          <c:tx>
            <c:strRef>
              <c:f>Sheet3!$P$5:$P$6</c:f>
              <c:strCache>
                <c:ptCount val="1"/>
                <c:pt idx="0">
                  <c:v>DO (mg/L)</c:v>
                </c:pt>
              </c:strCache>
            </c:strRef>
          </c:tx>
          <c:xVal>
            <c:numRef>
              <c:f>Sheet3!$P$7:$P$14</c:f>
              <c:numCache>
                <c:formatCode>General</c:formatCode>
                <c:ptCount val="8"/>
                <c:pt idx="0" formatCode="0.00">
                  <c:v>9.3</c:v>
                </c:pt>
                <c:pt idx="1">
                  <c:v>9.36</c:v>
                </c:pt>
                <c:pt idx="2">
                  <c:v>16.05</c:v>
                </c:pt>
                <c:pt idx="3">
                  <c:v>14.58</c:v>
                </c:pt>
                <c:pt idx="4">
                  <c:v>1.74</c:v>
                </c:pt>
                <c:pt idx="5">
                  <c:v>0.0</c:v>
                </c:pt>
                <c:pt idx="6">
                  <c:v>0.0</c:v>
                </c:pt>
                <c:pt idx="7">
                  <c:v>0.0</c:v>
                </c:pt>
              </c:numCache>
            </c:numRef>
          </c:xVal>
          <c:yVal>
            <c:numRef>
              <c:f>Sheet3!$M$7:$M$14</c:f>
              <c:numCache>
                <c:formatCode>General</c:formatCode>
                <c:ptCount val="8"/>
                <c:pt idx="0">
                  <c:v>-0.5</c:v>
                </c:pt>
                <c:pt idx="1">
                  <c:v>-2.0</c:v>
                </c:pt>
                <c:pt idx="2">
                  <c:v>-3.0</c:v>
                </c:pt>
                <c:pt idx="3">
                  <c:v>-4.0</c:v>
                </c:pt>
                <c:pt idx="4">
                  <c:v>-6.0</c:v>
                </c:pt>
                <c:pt idx="5">
                  <c:v>-8.0</c:v>
                </c:pt>
                <c:pt idx="6">
                  <c:v>-10.0</c:v>
                </c:pt>
                <c:pt idx="7">
                  <c:v>-12.0</c:v>
                </c:pt>
              </c:numCache>
            </c:numRef>
          </c:yVal>
        </c:ser>
        <c:axId val="241337768"/>
        <c:axId val="241333992"/>
      </c:scatterChart>
      <c:valAx>
        <c:axId val="241320232"/>
        <c:scaling>
          <c:orientation val="minMax"/>
        </c:scaling>
        <c:axPos val="b"/>
        <c:numFmt formatCode="General" sourceLinked="1"/>
        <c:tickLblPos val="nextTo"/>
        <c:txPr>
          <a:bodyPr/>
          <a:lstStyle/>
          <a:p>
            <a:pPr>
              <a:defRPr sz="1800"/>
            </a:pPr>
            <a:endParaRPr lang="en-US"/>
          </a:p>
        </c:txPr>
        <c:crossAx val="241327944"/>
        <c:crosses val="autoZero"/>
        <c:crossBetween val="midCat"/>
      </c:valAx>
      <c:valAx>
        <c:axId val="241327944"/>
        <c:scaling>
          <c:orientation val="minMax"/>
        </c:scaling>
        <c:axPos val="l"/>
        <c:majorGridlines>
          <c:spPr>
            <a:ln>
              <a:noFill/>
            </a:ln>
          </c:spPr>
        </c:majorGridlines>
        <c:title>
          <c:tx>
            <c:rich>
              <a:bodyPr/>
              <a:lstStyle/>
              <a:p>
                <a:pPr>
                  <a:defRPr sz="2000"/>
                </a:pPr>
                <a:r>
                  <a:rPr lang="en-US" sz="2000" dirty="0"/>
                  <a:t>Depth (m)</a:t>
                </a:r>
              </a:p>
            </c:rich>
          </c:tx>
          <c:layout/>
        </c:title>
        <c:numFmt formatCode="General" sourceLinked="1"/>
        <c:tickLblPos val="nextTo"/>
        <c:txPr>
          <a:bodyPr/>
          <a:lstStyle/>
          <a:p>
            <a:pPr>
              <a:defRPr sz="1800"/>
            </a:pPr>
            <a:endParaRPr lang="en-US"/>
          </a:p>
        </c:txPr>
        <c:crossAx val="241320232"/>
        <c:crosses val="autoZero"/>
        <c:crossBetween val="midCat"/>
      </c:valAx>
      <c:valAx>
        <c:axId val="241333992"/>
        <c:scaling>
          <c:orientation val="minMax"/>
        </c:scaling>
        <c:delete val="1"/>
        <c:axPos val="r"/>
        <c:numFmt formatCode="General" sourceLinked="1"/>
        <c:tickLblPos val="nextTo"/>
        <c:crossAx val="241337768"/>
        <c:crosses val="max"/>
        <c:crossBetween val="midCat"/>
      </c:valAx>
      <c:valAx>
        <c:axId val="241337768"/>
        <c:scaling>
          <c:orientation val="minMax"/>
        </c:scaling>
        <c:delete val="1"/>
        <c:axPos val="b"/>
        <c:title>
          <c:tx>
            <c:rich>
              <a:bodyPr/>
              <a:lstStyle/>
              <a:p>
                <a:pPr>
                  <a:defRPr sz="2000"/>
                </a:pPr>
                <a:r>
                  <a:rPr lang="en-US" sz="2000" dirty="0"/>
                  <a:t>Temp (C), Sal (PSU), DO (mg/L)</a:t>
                </a:r>
              </a:p>
            </c:rich>
          </c:tx>
          <c:layout>
            <c:manualLayout>
              <c:xMode val="edge"/>
              <c:yMode val="edge"/>
              <c:x val="0.30203626564258"/>
              <c:y val="0.916009808151711"/>
            </c:manualLayout>
          </c:layout>
        </c:title>
        <c:numFmt formatCode="0.00" sourceLinked="1"/>
        <c:tickLblPos val="nextTo"/>
        <c:crossAx val="241333992"/>
        <c:crosses val="autoZero"/>
        <c:crossBetween val="midCat"/>
      </c:valAx>
    </c:plotArea>
    <c:legend>
      <c:legendPos val="r"/>
      <c:layout>
        <c:manualLayout>
          <c:xMode val="edge"/>
          <c:yMode val="edge"/>
          <c:x val="0.737822188150817"/>
          <c:y val="0.501997680365757"/>
          <c:w val="0.235233783887763"/>
          <c:h val="0.225907529153706"/>
        </c:manualLayout>
      </c:layout>
      <c:txPr>
        <a:bodyPr/>
        <a:lstStyle/>
        <a:p>
          <a:pPr>
            <a:defRPr sz="1800"/>
          </a:pPr>
          <a:endParaRPr lang="en-US"/>
        </a:p>
      </c:txPr>
    </c:legend>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a:pPr>
            <a:r>
              <a:rPr lang="en-US" sz="2400" dirty="0"/>
              <a:t>3m: Photosynthetically Active Radiation and Dissolved Oxygen over Time</a:t>
            </a:r>
          </a:p>
        </c:rich>
      </c:tx>
      <c:layout/>
    </c:title>
    <c:plotArea>
      <c:layout>
        <c:manualLayout>
          <c:layoutTarget val="inner"/>
          <c:xMode val="edge"/>
          <c:yMode val="edge"/>
          <c:x val="0.130147361074169"/>
          <c:y val="0.218291801760074"/>
          <c:w val="0.747443286343434"/>
          <c:h val="0.62306970819824"/>
        </c:manualLayout>
      </c:layout>
      <c:scatterChart>
        <c:scatterStyle val="lineMarker"/>
        <c:ser>
          <c:idx val="2"/>
          <c:order val="1"/>
          <c:tx>
            <c:v>PAR</c:v>
          </c:tx>
          <c:xVal>
            <c:numRef>
              <c:f>Sheet1!$A$24:$A$30</c:f>
              <c:numCache>
                <c:formatCode>General</c:formatCode>
                <c:ptCount val="7"/>
                <c:pt idx="0">
                  <c:v>0.326388888890506</c:v>
                </c:pt>
                <c:pt idx="1">
                  <c:v>0.476388888891961</c:v>
                </c:pt>
                <c:pt idx="2">
                  <c:v>0.641666666670062</c:v>
                </c:pt>
                <c:pt idx="3">
                  <c:v>0.793055555557657</c:v>
                </c:pt>
                <c:pt idx="4">
                  <c:v>0.902777777781012</c:v>
                </c:pt>
                <c:pt idx="5">
                  <c:v>1.043055555557657</c:v>
                </c:pt>
                <c:pt idx="6">
                  <c:v>1.229166666664241</c:v>
                </c:pt>
              </c:numCache>
            </c:numRef>
          </c:xVal>
          <c:yVal>
            <c:numRef>
              <c:f>Sheet1!$D$24:$D$30</c:f>
              <c:numCache>
                <c:formatCode>General</c:formatCode>
                <c:ptCount val="7"/>
                <c:pt idx="0">
                  <c:v>228.0</c:v>
                </c:pt>
                <c:pt idx="1">
                  <c:v>580.0</c:v>
                </c:pt>
                <c:pt idx="2">
                  <c:v>266.0</c:v>
                </c:pt>
                <c:pt idx="3">
                  <c:v>31.0</c:v>
                </c:pt>
                <c:pt idx="4">
                  <c:v>0.0</c:v>
                </c:pt>
                <c:pt idx="5">
                  <c:v>0.0</c:v>
                </c:pt>
                <c:pt idx="6">
                  <c:v>2.0</c:v>
                </c:pt>
              </c:numCache>
            </c:numRef>
          </c:yVal>
        </c:ser>
        <c:axId val="241926872"/>
        <c:axId val="241918424"/>
      </c:scatterChart>
      <c:scatterChart>
        <c:scatterStyle val="lineMarker"/>
        <c:ser>
          <c:idx val="0"/>
          <c:order val="0"/>
          <c:tx>
            <c:v>DO</c:v>
          </c:tx>
          <c:xVal>
            <c:numRef>
              <c:f>Sheet1!$A$24:$A$30</c:f>
              <c:numCache>
                <c:formatCode>General</c:formatCode>
                <c:ptCount val="7"/>
                <c:pt idx="0">
                  <c:v>0.326388888890506</c:v>
                </c:pt>
                <c:pt idx="1">
                  <c:v>0.476388888891961</c:v>
                </c:pt>
                <c:pt idx="2">
                  <c:v>0.641666666670062</c:v>
                </c:pt>
                <c:pt idx="3">
                  <c:v>0.793055555557657</c:v>
                </c:pt>
                <c:pt idx="4">
                  <c:v>0.902777777781012</c:v>
                </c:pt>
                <c:pt idx="5">
                  <c:v>1.043055555557657</c:v>
                </c:pt>
                <c:pt idx="6">
                  <c:v>1.229166666664241</c:v>
                </c:pt>
              </c:numCache>
            </c:numRef>
          </c:xVal>
          <c:yVal>
            <c:numRef>
              <c:f>Sheet1!$B$24:$B$30</c:f>
              <c:numCache>
                <c:formatCode>General</c:formatCode>
                <c:ptCount val="7"/>
                <c:pt idx="0">
                  <c:v>189.09</c:v>
                </c:pt>
                <c:pt idx="1">
                  <c:v>195.2</c:v>
                </c:pt>
                <c:pt idx="2">
                  <c:v>185.3</c:v>
                </c:pt>
                <c:pt idx="3">
                  <c:v>183.3</c:v>
                </c:pt>
                <c:pt idx="4">
                  <c:v>172.0</c:v>
                </c:pt>
                <c:pt idx="5">
                  <c:v>187.4</c:v>
                </c:pt>
                <c:pt idx="6">
                  <c:v>185.2</c:v>
                </c:pt>
              </c:numCache>
            </c:numRef>
          </c:yVal>
        </c:ser>
        <c:axId val="241946664"/>
        <c:axId val="241940312"/>
      </c:scatterChart>
      <c:valAx>
        <c:axId val="241926872"/>
        <c:scaling>
          <c:orientation val="minMax"/>
        </c:scaling>
        <c:axPos val="b"/>
        <c:title>
          <c:tx>
            <c:rich>
              <a:bodyPr/>
              <a:lstStyle/>
              <a:p>
                <a:pPr>
                  <a:defRPr sz="1800"/>
                </a:pPr>
                <a:r>
                  <a:rPr lang="en-US" sz="1800" dirty="0"/>
                  <a:t>Day (d)</a:t>
                </a:r>
              </a:p>
            </c:rich>
          </c:tx>
          <c:layout/>
        </c:title>
        <c:numFmt formatCode="General" sourceLinked="1"/>
        <c:tickLblPos val="nextTo"/>
        <c:txPr>
          <a:bodyPr/>
          <a:lstStyle/>
          <a:p>
            <a:pPr>
              <a:defRPr sz="1800"/>
            </a:pPr>
            <a:endParaRPr lang="en-US"/>
          </a:p>
        </c:txPr>
        <c:crossAx val="241918424"/>
        <c:crosses val="autoZero"/>
        <c:crossBetween val="midCat"/>
      </c:valAx>
      <c:valAx>
        <c:axId val="241918424"/>
        <c:scaling>
          <c:orientation val="minMax"/>
        </c:scaling>
        <c:axPos val="l"/>
        <c:title>
          <c:tx>
            <c:rich>
              <a:bodyPr/>
              <a:lstStyle/>
              <a:p>
                <a:pPr>
                  <a:defRPr sz="1800">
                    <a:solidFill>
                      <a:schemeClr val="accent3"/>
                    </a:solidFill>
                  </a:defRPr>
                </a:pPr>
                <a:r>
                  <a:rPr lang="en-US" sz="1800" dirty="0">
                    <a:solidFill>
                      <a:schemeClr val="accent3"/>
                    </a:solidFill>
                  </a:rPr>
                  <a:t>PAR (uE/m2/s)</a:t>
                </a:r>
              </a:p>
            </c:rich>
          </c:tx>
          <c:layout/>
        </c:title>
        <c:numFmt formatCode="General" sourceLinked="1"/>
        <c:tickLblPos val="nextTo"/>
        <c:txPr>
          <a:bodyPr/>
          <a:lstStyle/>
          <a:p>
            <a:pPr>
              <a:defRPr sz="1800"/>
            </a:pPr>
            <a:endParaRPr lang="en-US"/>
          </a:p>
        </c:txPr>
        <c:crossAx val="241926872"/>
        <c:crosses val="autoZero"/>
        <c:crossBetween val="midCat"/>
      </c:valAx>
      <c:valAx>
        <c:axId val="241940312"/>
        <c:scaling>
          <c:orientation val="minMax"/>
        </c:scaling>
        <c:axPos val="r"/>
        <c:title>
          <c:tx>
            <c:rich>
              <a:bodyPr/>
              <a:lstStyle/>
              <a:p>
                <a:pPr>
                  <a:defRPr sz="1800">
                    <a:solidFill>
                      <a:schemeClr val="accent1"/>
                    </a:solidFill>
                  </a:defRPr>
                </a:pPr>
                <a:r>
                  <a:rPr lang="en-US" sz="1800" dirty="0">
                    <a:solidFill>
                      <a:schemeClr val="accent1"/>
                    </a:solidFill>
                  </a:rPr>
                  <a:t>DO (%)</a:t>
                </a:r>
              </a:p>
            </c:rich>
          </c:tx>
          <c:layout/>
        </c:title>
        <c:numFmt formatCode="General" sourceLinked="1"/>
        <c:tickLblPos val="nextTo"/>
        <c:txPr>
          <a:bodyPr/>
          <a:lstStyle/>
          <a:p>
            <a:pPr>
              <a:defRPr sz="1800"/>
            </a:pPr>
            <a:endParaRPr lang="en-US"/>
          </a:p>
        </c:txPr>
        <c:crossAx val="241946664"/>
        <c:crosses val="max"/>
        <c:crossBetween val="midCat"/>
      </c:valAx>
      <c:valAx>
        <c:axId val="241946664"/>
        <c:scaling>
          <c:orientation val="minMax"/>
        </c:scaling>
        <c:delete val="1"/>
        <c:axPos val="b"/>
        <c:numFmt formatCode="General" sourceLinked="1"/>
        <c:tickLblPos val="nextTo"/>
        <c:crossAx val="241940312"/>
        <c:crosses val="autoZero"/>
        <c:crossBetween val="midCat"/>
      </c:valAx>
    </c:plotArea>
    <c:legend>
      <c:legendPos val="r"/>
      <c:layout>
        <c:manualLayout>
          <c:xMode val="edge"/>
          <c:yMode val="edge"/>
          <c:x val="0.732655770133511"/>
          <c:y val="0.248877592850701"/>
          <c:w val="0.127777777777778"/>
          <c:h val="0.1674343832021"/>
        </c:manualLayout>
      </c:layout>
      <c:txPr>
        <a:bodyPr/>
        <a:lstStyle/>
        <a:p>
          <a:pPr>
            <a:defRPr sz="180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a:pPr>
            <a:r>
              <a:rPr lang="en-US" sz="2400" dirty="0"/>
              <a:t>Profile of Genes That Mediate Circadian Rhythm</a:t>
            </a:r>
          </a:p>
        </c:rich>
      </c:tx>
      <c:layout/>
    </c:title>
    <c:plotArea>
      <c:layout>
        <c:manualLayout>
          <c:layoutTarget val="inner"/>
          <c:xMode val="edge"/>
          <c:yMode val="edge"/>
          <c:x val="0.0613701072778693"/>
          <c:y val="0.0984103318927187"/>
          <c:w val="0.871081487901736"/>
          <c:h val="0.875567705347187"/>
        </c:manualLayout>
      </c:layout>
      <c:scatterChart>
        <c:scatterStyle val="lineMarker"/>
        <c:ser>
          <c:idx val="0"/>
          <c:order val="1"/>
          <c:tx>
            <c:strRef>
              <c:f>'LdpA C'!$C$10</c:f>
              <c:strCache>
                <c:ptCount val="1"/>
                <c:pt idx="0">
                  <c:v>LdpA C cyanobacteria</c:v>
                </c:pt>
              </c:strCache>
            </c:strRef>
          </c:tx>
          <c:xVal>
            <c:numRef>
              <c:f>'LdpA C'!$C$11:$C$18</c:f>
              <c:numCache>
                <c:formatCode>General</c:formatCode>
                <c:ptCount val="8"/>
                <c:pt idx="0">
                  <c:v>0.00012537846980883</c:v>
                </c:pt>
                <c:pt idx="1">
                  <c:v>0.000147410227802453</c:v>
                </c:pt>
                <c:pt idx="2">
                  <c:v>0.000232813328884853</c:v>
                </c:pt>
                <c:pt idx="3">
                  <c:v>0.000307196384884477</c:v>
                </c:pt>
                <c:pt idx="4">
                  <c:v>0.000121974415564418</c:v>
                </c:pt>
                <c:pt idx="5">
                  <c:v>5.83534984742807E-5</c:v>
                </c:pt>
                <c:pt idx="6">
                  <c:v>2.59125235226185E-5</c:v>
                </c:pt>
                <c:pt idx="7">
                  <c:v>2.59125235226185E-5</c:v>
                </c:pt>
              </c:numCache>
            </c:numRef>
          </c:xVal>
          <c:yVal>
            <c:numRef>
              <c:f>'LdpA C'!$A$11:$A$18</c:f>
              <c:numCache>
                <c:formatCode>General</c:formatCode>
                <c:ptCount val="8"/>
                <c:pt idx="0">
                  <c:v>-0.5</c:v>
                </c:pt>
                <c:pt idx="1">
                  <c:v>-2.0</c:v>
                </c:pt>
                <c:pt idx="2">
                  <c:v>-3.0</c:v>
                </c:pt>
                <c:pt idx="3">
                  <c:v>-4.0</c:v>
                </c:pt>
                <c:pt idx="4">
                  <c:v>-6.0</c:v>
                </c:pt>
                <c:pt idx="5">
                  <c:v>-8.0</c:v>
                </c:pt>
                <c:pt idx="6">
                  <c:v>-10.0</c:v>
                </c:pt>
                <c:pt idx="7">
                  <c:v>-12.0</c:v>
                </c:pt>
              </c:numCache>
            </c:numRef>
          </c:yVal>
        </c:ser>
        <c:ser>
          <c:idx val="1"/>
          <c:order val="2"/>
          <c:tx>
            <c:strRef>
              <c:f>CikA!$B$11</c:f>
              <c:strCache>
                <c:ptCount val="1"/>
                <c:pt idx="0">
                  <c:v>CikA</c:v>
                </c:pt>
              </c:strCache>
            </c:strRef>
          </c:tx>
          <c:xVal>
            <c:numRef>
              <c:f>CikA!$B$12:$B$19</c:f>
              <c:numCache>
                <c:formatCode>General</c:formatCode>
                <c:ptCount val="8"/>
                <c:pt idx="0">
                  <c:v>3.31060279116072E-5</c:v>
                </c:pt>
                <c:pt idx="1">
                  <c:v>3.24199216459267E-5</c:v>
                </c:pt>
                <c:pt idx="2">
                  <c:v>3.94646984329202E-5</c:v>
                </c:pt>
                <c:pt idx="3">
                  <c:v>5.93517648633946E-5</c:v>
                </c:pt>
                <c:pt idx="4">
                  <c:v>4.1966444959045E-5</c:v>
                </c:pt>
                <c:pt idx="5">
                  <c:v>4.10016150044131E-5</c:v>
                </c:pt>
                <c:pt idx="6">
                  <c:v>3.97919587263797E-5</c:v>
                </c:pt>
                <c:pt idx="7">
                  <c:v>3.97919587263797E-5</c:v>
                </c:pt>
              </c:numCache>
            </c:numRef>
          </c:xVal>
          <c:yVal>
            <c:numRef>
              <c:f>CikA!$A$12:$A$19</c:f>
              <c:numCache>
                <c:formatCode>General</c:formatCode>
                <c:ptCount val="8"/>
                <c:pt idx="0">
                  <c:v>-0.5</c:v>
                </c:pt>
                <c:pt idx="1">
                  <c:v>-2.0</c:v>
                </c:pt>
                <c:pt idx="2">
                  <c:v>-3.0</c:v>
                </c:pt>
                <c:pt idx="3">
                  <c:v>-4.0</c:v>
                </c:pt>
                <c:pt idx="4">
                  <c:v>-6.0</c:v>
                </c:pt>
                <c:pt idx="5">
                  <c:v>-8.0</c:v>
                </c:pt>
                <c:pt idx="6">
                  <c:v>-10.0</c:v>
                </c:pt>
                <c:pt idx="7">
                  <c:v>-12.0</c:v>
                </c:pt>
              </c:numCache>
            </c:numRef>
          </c:yVal>
        </c:ser>
        <c:ser>
          <c:idx val="3"/>
          <c:order val="3"/>
          <c:tx>
            <c:strRef>
              <c:f>KaiABC!$B$11</c:f>
              <c:strCache>
                <c:ptCount val="1"/>
                <c:pt idx="0">
                  <c:v>KaiA</c:v>
                </c:pt>
              </c:strCache>
            </c:strRef>
          </c:tx>
          <c:xVal>
            <c:numRef>
              <c:f>KaiABC!$B$12:$B$19</c:f>
              <c:numCache>
                <c:formatCode>General</c:formatCode>
                <c:ptCount val="8"/>
                <c:pt idx="0">
                  <c:v>4.13117955136295E-5</c:v>
                </c:pt>
                <c:pt idx="1">
                  <c:v>8.19965805876625E-5</c:v>
                </c:pt>
                <c:pt idx="2">
                  <c:v>0.000145587196856856</c:v>
                </c:pt>
                <c:pt idx="3">
                  <c:v>0.000175967782476683</c:v>
                </c:pt>
                <c:pt idx="4">
                  <c:v>0.00011355428951748</c:v>
                </c:pt>
                <c:pt idx="5">
                  <c:v>1.45965749415711E-5</c:v>
                </c:pt>
                <c:pt idx="6">
                  <c:v>8.81789805376575E-6</c:v>
                </c:pt>
                <c:pt idx="7">
                  <c:v>8.81789805376575E-6</c:v>
                </c:pt>
              </c:numCache>
            </c:numRef>
          </c:xVal>
          <c:yVal>
            <c:numRef>
              <c:f>KaiABC!$A$12:$A$19</c:f>
              <c:numCache>
                <c:formatCode>General</c:formatCode>
                <c:ptCount val="8"/>
                <c:pt idx="0">
                  <c:v>-0.5</c:v>
                </c:pt>
                <c:pt idx="1">
                  <c:v>-2.0</c:v>
                </c:pt>
                <c:pt idx="2">
                  <c:v>-3.0</c:v>
                </c:pt>
                <c:pt idx="3">
                  <c:v>-4.0</c:v>
                </c:pt>
                <c:pt idx="4">
                  <c:v>-6.0</c:v>
                </c:pt>
                <c:pt idx="5">
                  <c:v>-8.0</c:v>
                </c:pt>
                <c:pt idx="6">
                  <c:v>-10.0</c:v>
                </c:pt>
                <c:pt idx="7">
                  <c:v>-12.0</c:v>
                </c:pt>
              </c:numCache>
            </c:numRef>
          </c:yVal>
        </c:ser>
        <c:ser>
          <c:idx val="4"/>
          <c:order val="4"/>
          <c:tx>
            <c:strRef>
              <c:f>KaiABC!$C$11</c:f>
              <c:strCache>
                <c:ptCount val="1"/>
                <c:pt idx="0">
                  <c:v>KaiB</c:v>
                </c:pt>
              </c:strCache>
            </c:strRef>
          </c:tx>
          <c:xVal>
            <c:numRef>
              <c:f>KaiABC!$C$12:$C$19</c:f>
              <c:numCache>
                <c:formatCode>General</c:formatCode>
                <c:ptCount val="8"/>
                <c:pt idx="0">
                  <c:v>1.05826106315736E-5</c:v>
                </c:pt>
                <c:pt idx="1">
                  <c:v>1.88781490646193E-5</c:v>
                </c:pt>
                <c:pt idx="2">
                  <c:v>2.38491702760093E-5</c:v>
                </c:pt>
                <c:pt idx="3">
                  <c:v>2.99842649030099E-5</c:v>
                </c:pt>
                <c:pt idx="4">
                  <c:v>1.74440858342953E-5</c:v>
                </c:pt>
                <c:pt idx="5">
                  <c:v>1.41045555615181E-5</c:v>
                </c:pt>
                <c:pt idx="6">
                  <c:v>3.76909433056269E-5</c:v>
                </c:pt>
                <c:pt idx="7">
                  <c:v>3.76909433056269E-5</c:v>
                </c:pt>
              </c:numCache>
            </c:numRef>
          </c:xVal>
          <c:yVal>
            <c:numRef>
              <c:f>KaiABC!$A$12:$A$19</c:f>
              <c:numCache>
                <c:formatCode>General</c:formatCode>
                <c:ptCount val="8"/>
                <c:pt idx="0">
                  <c:v>-0.5</c:v>
                </c:pt>
                <c:pt idx="1">
                  <c:v>-2.0</c:v>
                </c:pt>
                <c:pt idx="2">
                  <c:v>-3.0</c:v>
                </c:pt>
                <c:pt idx="3">
                  <c:v>-4.0</c:v>
                </c:pt>
                <c:pt idx="4">
                  <c:v>-6.0</c:v>
                </c:pt>
                <c:pt idx="5">
                  <c:v>-8.0</c:v>
                </c:pt>
                <c:pt idx="6">
                  <c:v>-10.0</c:v>
                </c:pt>
                <c:pt idx="7">
                  <c:v>-12.0</c:v>
                </c:pt>
              </c:numCache>
            </c:numRef>
          </c:yVal>
        </c:ser>
        <c:ser>
          <c:idx val="2"/>
          <c:order val="0"/>
          <c:tx>
            <c:strRef>
              <c:f>KaiABC!$D$11</c:f>
              <c:strCache>
                <c:ptCount val="1"/>
                <c:pt idx="0">
                  <c:v>KaiC</c:v>
                </c:pt>
              </c:strCache>
            </c:strRef>
          </c:tx>
          <c:xVal>
            <c:numRef>
              <c:f>KaiABC!$D$12:$D$19</c:f>
              <c:numCache>
                <c:formatCode>General</c:formatCode>
                <c:ptCount val="8"/>
                <c:pt idx="0">
                  <c:v>2.41362750500863E-5</c:v>
                </c:pt>
                <c:pt idx="1">
                  <c:v>4.16581648052085E-5</c:v>
                </c:pt>
                <c:pt idx="2">
                  <c:v>6.63107882541953E-5</c:v>
                </c:pt>
                <c:pt idx="3">
                  <c:v>0.000100864789847783</c:v>
                </c:pt>
                <c:pt idx="4">
                  <c:v>7.29632436338312E-5</c:v>
                </c:pt>
                <c:pt idx="5">
                  <c:v>5.16620349055605E-5</c:v>
                </c:pt>
                <c:pt idx="6">
                  <c:v>0.000150286269717791</c:v>
                </c:pt>
                <c:pt idx="7">
                  <c:v>0.000150286269717791</c:v>
                </c:pt>
              </c:numCache>
            </c:numRef>
          </c:xVal>
          <c:yVal>
            <c:numRef>
              <c:f>KaiABC!$A$12:$A$19</c:f>
              <c:numCache>
                <c:formatCode>General</c:formatCode>
                <c:ptCount val="8"/>
                <c:pt idx="0">
                  <c:v>-0.5</c:v>
                </c:pt>
                <c:pt idx="1">
                  <c:v>-2.0</c:v>
                </c:pt>
                <c:pt idx="2">
                  <c:v>-3.0</c:v>
                </c:pt>
                <c:pt idx="3">
                  <c:v>-4.0</c:v>
                </c:pt>
                <c:pt idx="4">
                  <c:v>-6.0</c:v>
                </c:pt>
                <c:pt idx="5">
                  <c:v>-8.0</c:v>
                </c:pt>
                <c:pt idx="6">
                  <c:v>-10.0</c:v>
                </c:pt>
                <c:pt idx="7">
                  <c:v>-12.0</c:v>
                </c:pt>
              </c:numCache>
            </c:numRef>
          </c:yVal>
        </c:ser>
        <c:axId val="241990824"/>
        <c:axId val="241998632"/>
      </c:scatterChart>
      <c:valAx>
        <c:axId val="241990824"/>
        <c:scaling>
          <c:orientation val="minMax"/>
        </c:scaling>
        <c:axPos val="b"/>
        <c:title>
          <c:tx>
            <c:rich>
              <a:bodyPr/>
              <a:lstStyle/>
              <a:p>
                <a:pPr>
                  <a:defRPr sz="2000"/>
                </a:pPr>
                <a:r>
                  <a:rPr lang="en-US" sz="2000" dirty="0"/>
                  <a:t>Relative Abundance (hits/ total reads)</a:t>
                </a:r>
              </a:p>
            </c:rich>
          </c:tx>
          <c:layout/>
        </c:title>
        <c:numFmt formatCode="0.E+00" sourceLinked="0"/>
        <c:tickLblPos val="nextTo"/>
        <c:txPr>
          <a:bodyPr/>
          <a:lstStyle/>
          <a:p>
            <a:pPr>
              <a:defRPr sz="1800"/>
            </a:pPr>
            <a:endParaRPr lang="en-US"/>
          </a:p>
        </c:txPr>
        <c:crossAx val="241998632"/>
        <c:crosses val="autoZero"/>
        <c:crossBetween val="midCat"/>
      </c:valAx>
      <c:valAx>
        <c:axId val="241998632"/>
        <c:scaling>
          <c:orientation val="minMax"/>
        </c:scaling>
        <c:axPos val="l"/>
        <c:title>
          <c:tx>
            <c:rich>
              <a:bodyPr/>
              <a:lstStyle/>
              <a:p>
                <a:pPr>
                  <a:defRPr sz="2000"/>
                </a:pPr>
                <a:r>
                  <a:rPr lang="en-US" sz="2000" dirty="0"/>
                  <a:t>Depth (m)</a:t>
                </a:r>
              </a:p>
            </c:rich>
          </c:tx>
          <c:layout/>
        </c:title>
        <c:numFmt formatCode="General" sourceLinked="1"/>
        <c:tickLblPos val="nextTo"/>
        <c:txPr>
          <a:bodyPr/>
          <a:lstStyle/>
          <a:p>
            <a:pPr>
              <a:defRPr sz="1800"/>
            </a:pPr>
            <a:endParaRPr lang="en-US"/>
          </a:p>
        </c:txPr>
        <c:crossAx val="241990824"/>
        <c:crosses val="autoZero"/>
        <c:crossBetween val="midCat"/>
      </c:valAx>
    </c:plotArea>
    <c:legend>
      <c:legendPos val="r"/>
      <c:layout/>
      <c:txPr>
        <a:bodyPr/>
        <a:lstStyle/>
        <a:p>
          <a:pPr>
            <a:defRPr sz="18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title>
      <c:layout/>
      <c:txPr>
        <a:bodyPr/>
        <a:lstStyle/>
        <a:p>
          <a:pPr>
            <a:defRPr sz="2400"/>
          </a:pPr>
          <a:endParaRPr lang="en-US"/>
        </a:p>
      </c:txPr>
    </c:title>
    <c:plotArea>
      <c:layout>
        <c:manualLayout>
          <c:layoutTarget val="inner"/>
          <c:xMode val="edge"/>
          <c:yMode val="edge"/>
          <c:x val="0.0"/>
          <c:y val="0.0931171568475283"/>
          <c:w val="0.986948082358723"/>
          <c:h val="0.861095696618605"/>
        </c:manualLayout>
      </c:layout>
      <c:pieChart>
        <c:varyColors val="1"/>
        <c:ser>
          <c:idx val="0"/>
          <c:order val="0"/>
          <c:tx>
            <c:strRef>
              <c:f>Sheet3!$B$27</c:f>
              <c:strCache>
                <c:ptCount val="1"/>
                <c:pt idx="0">
                  <c:v>Cast 1, Depth -4.0m</c:v>
                </c:pt>
              </c:strCache>
            </c:strRef>
          </c:tx>
          <c:cat>
            <c:strRef>
              <c:f>Sheet3!$C$26:$BG$26</c:f>
              <c:strCache>
                <c:ptCount val="57"/>
                <c:pt idx="0">
                  <c:v>Cyanobacteria</c:v>
                </c:pt>
                <c:pt idx="1">
                  <c:v>Deferribacteres</c:v>
                </c:pt>
                <c:pt idx="2">
                  <c:v>Chloroflexi</c:v>
                </c:pt>
                <c:pt idx="3">
                  <c:v>Chlamydiae</c:v>
                </c:pt>
                <c:pt idx="4">
                  <c:v>Chlorobi</c:v>
                </c:pt>
                <c:pt idx="5">
                  <c:v>Candidate_division_WS3</c:v>
                </c:pt>
                <c:pt idx="6">
                  <c:v>Candidate_division_WS6</c:v>
                </c:pt>
                <c:pt idx="7">
                  <c:v>unclassified</c:v>
                </c:pt>
                <c:pt idx="8">
                  <c:v>unclassified</c:v>
                </c:pt>
                <c:pt idx="9">
                  <c:v>BD1-5</c:v>
                </c:pt>
                <c:pt idx="10">
                  <c:v>Armatimonadetes</c:v>
                </c:pt>
                <c:pt idx="11">
                  <c:v>Aquificae</c:v>
                </c:pt>
                <c:pt idx="12">
                  <c:v>Actinobacteria</c:v>
                </c:pt>
                <c:pt idx="13">
                  <c:v>Acidobacteria</c:v>
                </c:pt>
                <c:pt idx="14">
                  <c:v>Euryarchaeota</c:v>
                </c:pt>
                <c:pt idx="15">
                  <c:v>Caldiserica</c:v>
                </c:pt>
                <c:pt idx="16">
                  <c:v>Thaumarchaeota</c:v>
                </c:pt>
                <c:pt idx="17">
                  <c:v>SA1-3C06</c:v>
                </c:pt>
                <c:pt idx="18">
                  <c:v>SAR</c:v>
                </c:pt>
                <c:pt idx="19">
                  <c:v>LD1-PA38</c:v>
                </c:pt>
                <c:pt idx="20">
                  <c:v>Fusobacteria</c:v>
                </c:pt>
                <c:pt idx="21">
                  <c:v>Archaeplastida</c:v>
                </c:pt>
                <c:pt idx="22">
                  <c:v>Cryptophyceae</c:v>
                </c:pt>
                <c:pt idx="23">
                  <c:v>Firmicutes</c:v>
                </c:pt>
                <c:pt idx="24">
                  <c:v>Opisthokonta</c:v>
                </c:pt>
                <c:pt idx="25">
                  <c:v>Excavata</c:v>
                </c:pt>
                <c:pt idx="26">
                  <c:v>Haptophyta</c:v>
                </c:pt>
                <c:pt idx="27">
                  <c:v>TM6</c:v>
                </c:pt>
                <c:pt idx="28">
                  <c:v>TA06</c:v>
                </c:pt>
                <c:pt idx="29">
                  <c:v>Synergistetes</c:v>
                </c:pt>
                <c:pt idx="30">
                  <c:v>Spirochaetae</c:v>
                </c:pt>
                <c:pt idx="31">
                  <c:v>Verrucomicrobia</c:v>
                </c:pt>
                <c:pt idx="32">
                  <c:v>Thermotogae</c:v>
                </c:pt>
                <c:pt idx="33">
                  <c:v>Tenericutes</c:v>
                </c:pt>
                <c:pt idx="34">
                  <c:v>WCHB1-60</c:v>
                </c:pt>
                <c:pt idx="35">
                  <c:v>unclassified</c:v>
                </c:pt>
                <c:pt idx="36">
                  <c:v>unclassified</c:v>
                </c:pt>
                <c:pt idx="37">
                  <c:v>Hyd24-12</c:v>
                </c:pt>
                <c:pt idx="38">
                  <c:v>Gemmatimonadetes</c:v>
                </c:pt>
                <c:pt idx="39">
                  <c:v>Fibrobacteres</c:v>
                </c:pt>
                <c:pt idx="40">
                  <c:v>Elusimicrobia</c:v>
                </c:pt>
                <c:pt idx="41">
                  <c:v>Candidate_division_TM7</c:v>
                </c:pt>
                <c:pt idx="42">
                  <c:v>Candidate_division_SR1</c:v>
                </c:pt>
                <c:pt idx="43">
                  <c:v>Candidate_division_OP8</c:v>
                </c:pt>
                <c:pt idx="44">
                  <c:v>Candidate_division_OP3</c:v>
                </c:pt>
                <c:pt idx="45">
                  <c:v>Candidate_division_OP11</c:v>
                </c:pt>
                <c:pt idx="46">
                  <c:v>Candidate_division_OD1</c:v>
                </c:pt>
                <c:pt idx="47">
                  <c:v>Candidate_division_KB1</c:v>
                </c:pt>
                <c:pt idx="48">
                  <c:v>Candidate_division_JS1</c:v>
                </c:pt>
                <c:pt idx="49">
                  <c:v>Candidate_division_BRC1</c:v>
                </c:pt>
                <c:pt idx="50">
                  <c:v>Bacteroidetes</c:v>
                </c:pt>
                <c:pt idx="51">
                  <c:v>Planctomycetes</c:v>
                </c:pt>
                <c:pt idx="52">
                  <c:v>Proteobacteria</c:v>
                </c:pt>
                <c:pt idx="53">
                  <c:v>Lentisphaerae</c:v>
                </c:pt>
                <c:pt idx="54">
                  <c:v>NPL-UPA2</c:v>
                </c:pt>
                <c:pt idx="55">
                  <c:v>SHA-109</c:v>
                </c:pt>
                <c:pt idx="56">
                  <c:v>SM2F11</c:v>
                </c:pt>
              </c:strCache>
            </c:strRef>
          </c:cat>
          <c:val>
            <c:numRef>
              <c:f>Sheet3!$C$27:$BG$27</c:f>
              <c:numCache>
                <c:formatCode>General</c:formatCode>
                <c:ptCount val="57"/>
                <c:pt idx="0">
                  <c:v>2535.0</c:v>
                </c:pt>
                <c:pt idx="1">
                  <c:v>0.0</c:v>
                </c:pt>
                <c:pt idx="2">
                  <c:v>24.0</c:v>
                </c:pt>
                <c:pt idx="3">
                  <c:v>10.0</c:v>
                </c:pt>
                <c:pt idx="4">
                  <c:v>4.0</c:v>
                </c:pt>
                <c:pt idx="5">
                  <c:v>0.0</c:v>
                </c:pt>
                <c:pt idx="6">
                  <c:v>1.0</c:v>
                </c:pt>
                <c:pt idx="7">
                  <c:v>1091.0</c:v>
                </c:pt>
                <c:pt idx="8">
                  <c:v>2.0</c:v>
                </c:pt>
                <c:pt idx="9">
                  <c:v>2.0</c:v>
                </c:pt>
                <c:pt idx="10">
                  <c:v>2.0</c:v>
                </c:pt>
                <c:pt idx="11">
                  <c:v>0.0</c:v>
                </c:pt>
                <c:pt idx="12">
                  <c:v>751.0</c:v>
                </c:pt>
                <c:pt idx="13">
                  <c:v>6.0</c:v>
                </c:pt>
                <c:pt idx="14">
                  <c:v>2.0</c:v>
                </c:pt>
                <c:pt idx="15">
                  <c:v>0.0</c:v>
                </c:pt>
                <c:pt idx="16">
                  <c:v>0.0</c:v>
                </c:pt>
                <c:pt idx="17">
                  <c:v>0.0</c:v>
                </c:pt>
                <c:pt idx="18">
                  <c:v>156.0</c:v>
                </c:pt>
                <c:pt idx="19">
                  <c:v>0.0</c:v>
                </c:pt>
                <c:pt idx="20">
                  <c:v>0.0</c:v>
                </c:pt>
                <c:pt idx="21">
                  <c:v>154.0</c:v>
                </c:pt>
                <c:pt idx="22">
                  <c:v>19.0</c:v>
                </c:pt>
                <c:pt idx="23">
                  <c:v>9.0</c:v>
                </c:pt>
                <c:pt idx="24">
                  <c:v>22.0</c:v>
                </c:pt>
                <c:pt idx="25">
                  <c:v>2.0</c:v>
                </c:pt>
                <c:pt idx="26">
                  <c:v>160.0</c:v>
                </c:pt>
                <c:pt idx="27">
                  <c:v>2.0</c:v>
                </c:pt>
                <c:pt idx="28">
                  <c:v>0.0</c:v>
                </c:pt>
                <c:pt idx="29">
                  <c:v>0.0</c:v>
                </c:pt>
                <c:pt idx="30">
                  <c:v>2.0</c:v>
                </c:pt>
                <c:pt idx="31">
                  <c:v>45.0</c:v>
                </c:pt>
                <c:pt idx="32">
                  <c:v>0.0</c:v>
                </c:pt>
                <c:pt idx="33">
                  <c:v>11.0</c:v>
                </c:pt>
                <c:pt idx="34">
                  <c:v>0.0</c:v>
                </c:pt>
                <c:pt idx="35">
                  <c:v>1406.0</c:v>
                </c:pt>
                <c:pt idx="36">
                  <c:v>650.0</c:v>
                </c:pt>
                <c:pt idx="37">
                  <c:v>0.0</c:v>
                </c:pt>
                <c:pt idx="38">
                  <c:v>0.0</c:v>
                </c:pt>
                <c:pt idx="39">
                  <c:v>0.0</c:v>
                </c:pt>
                <c:pt idx="40">
                  <c:v>0.0</c:v>
                </c:pt>
                <c:pt idx="41">
                  <c:v>11.0</c:v>
                </c:pt>
                <c:pt idx="42">
                  <c:v>4.0</c:v>
                </c:pt>
                <c:pt idx="43">
                  <c:v>0.0</c:v>
                </c:pt>
                <c:pt idx="44">
                  <c:v>1.0</c:v>
                </c:pt>
                <c:pt idx="45">
                  <c:v>9.0</c:v>
                </c:pt>
                <c:pt idx="46">
                  <c:v>126.0</c:v>
                </c:pt>
                <c:pt idx="47">
                  <c:v>0.0</c:v>
                </c:pt>
                <c:pt idx="48">
                  <c:v>0.0</c:v>
                </c:pt>
                <c:pt idx="49">
                  <c:v>6.0</c:v>
                </c:pt>
                <c:pt idx="50">
                  <c:v>1085.0</c:v>
                </c:pt>
                <c:pt idx="51">
                  <c:v>937.0</c:v>
                </c:pt>
                <c:pt idx="52">
                  <c:v>1989.0</c:v>
                </c:pt>
                <c:pt idx="53">
                  <c:v>0.0</c:v>
                </c:pt>
                <c:pt idx="54">
                  <c:v>0.0</c:v>
                </c:pt>
                <c:pt idx="55">
                  <c:v>0.0</c:v>
                </c:pt>
                <c:pt idx="56">
                  <c:v>0.0</c:v>
                </c:pt>
              </c:numCache>
            </c:numRef>
          </c:val>
        </c:ser>
        <c:firstSliceAng val="0"/>
      </c:pieChart>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2400"/>
            </a:pPr>
            <a:r>
              <a:rPr lang="en-US" sz="2400"/>
              <a:t>Cast 1, Depth 3.0m</a:t>
            </a:r>
          </a:p>
        </c:rich>
      </c:tx>
      <c:layout/>
    </c:title>
    <c:plotArea>
      <c:layout>
        <c:manualLayout>
          <c:layoutTarget val="inner"/>
          <c:xMode val="edge"/>
          <c:yMode val="edge"/>
          <c:x val="0.100986241349519"/>
          <c:y val="0.0971746212530997"/>
          <c:w val="0.813111098744259"/>
          <c:h val="0.877253109996084"/>
        </c:manualLayout>
      </c:layout>
      <c:pieChart>
        <c:varyColors val="1"/>
        <c:ser>
          <c:idx val="0"/>
          <c:order val="0"/>
          <c:tx>
            <c:strRef>
              <c:f>Sheet3!$B$24</c:f>
              <c:strCache>
                <c:ptCount val="1"/>
                <c:pt idx="0">
                  <c:v>Cast 1, Depth -3.0m</c:v>
                </c:pt>
              </c:strCache>
            </c:strRef>
          </c:tx>
          <c:cat>
            <c:strRef>
              <c:f>Sheet3!$C$23:$BG$23</c:f>
              <c:strCache>
                <c:ptCount val="57"/>
                <c:pt idx="0">
                  <c:v>Cyanobacteria</c:v>
                </c:pt>
                <c:pt idx="1">
                  <c:v>Deferribacteres</c:v>
                </c:pt>
                <c:pt idx="2">
                  <c:v>Chloroflexi</c:v>
                </c:pt>
                <c:pt idx="3">
                  <c:v>Chlamydiae</c:v>
                </c:pt>
                <c:pt idx="4">
                  <c:v>Chlorobi</c:v>
                </c:pt>
                <c:pt idx="5">
                  <c:v>Candidate_division_WS3</c:v>
                </c:pt>
                <c:pt idx="6">
                  <c:v>Candidate_division_WS6</c:v>
                </c:pt>
                <c:pt idx="7">
                  <c:v>unclassified</c:v>
                </c:pt>
                <c:pt idx="8">
                  <c:v>unclassified</c:v>
                </c:pt>
                <c:pt idx="9">
                  <c:v>BD1-5</c:v>
                </c:pt>
                <c:pt idx="10">
                  <c:v>Armatimonadetes</c:v>
                </c:pt>
                <c:pt idx="11">
                  <c:v>Aquificae</c:v>
                </c:pt>
                <c:pt idx="12">
                  <c:v>Actinobacteria</c:v>
                </c:pt>
                <c:pt idx="13">
                  <c:v>Acidobacteria</c:v>
                </c:pt>
                <c:pt idx="14">
                  <c:v>Euryarchaeota</c:v>
                </c:pt>
                <c:pt idx="15">
                  <c:v>Caldiserica</c:v>
                </c:pt>
                <c:pt idx="16">
                  <c:v>Thaumarchaeota</c:v>
                </c:pt>
                <c:pt idx="17">
                  <c:v>SA1-3C06</c:v>
                </c:pt>
                <c:pt idx="18">
                  <c:v>SAR</c:v>
                </c:pt>
                <c:pt idx="19">
                  <c:v>LD1-PA38</c:v>
                </c:pt>
                <c:pt idx="20">
                  <c:v>Fusobacteria</c:v>
                </c:pt>
                <c:pt idx="21">
                  <c:v>Archaeplastida</c:v>
                </c:pt>
                <c:pt idx="22">
                  <c:v>Cryptophyceae</c:v>
                </c:pt>
                <c:pt idx="23">
                  <c:v>Firmicutes</c:v>
                </c:pt>
                <c:pt idx="24">
                  <c:v>Opisthokonta</c:v>
                </c:pt>
                <c:pt idx="25">
                  <c:v>Excavata</c:v>
                </c:pt>
                <c:pt idx="26">
                  <c:v>Haptophyta</c:v>
                </c:pt>
                <c:pt idx="27">
                  <c:v>TM6</c:v>
                </c:pt>
                <c:pt idx="28">
                  <c:v>TA06</c:v>
                </c:pt>
                <c:pt idx="29">
                  <c:v>Synergistetes</c:v>
                </c:pt>
                <c:pt idx="30">
                  <c:v>Spirochaetae</c:v>
                </c:pt>
                <c:pt idx="31">
                  <c:v>Verrucomicrobia</c:v>
                </c:pt>
                <c:pt idx="32">
                  <c:v>Thermotogae</c:v>
                </c:pt>
                <c:pt idx="33">
                  <c:v>Tenericutes</c:v>
                </c:pt>
                <c:pt idx="34">
                  <c:v>WCHB1-60</c:v>
                </c:pt>
                <c:pt idx="35">
                  <c:v>unclassified</c:v>
                </c:pt>
                <c:pt idx="36">
                  <c:v>unclassified</c:v>
                </c:pt>
                <c:pt idx="37">
                  <c:v>Hyd24-12</c:v>
                </c:pt>
                <c:pt idx="38">
                  <c:v>Gemmatimonadetes</c:v>
                </c:pt>
                <c:pt idx="39">
                  <c:v>Fibrobacteres</c:v>
                </c:pt>
                <c:pt idx="40">
                  <c:v>Elusimicrobia</c:v>
                </c:pt>
                <c:pt idx="41">
                  <c:v>Candidate_division_TM7</c:v>
                </c:pt>
                <c:pt idx="42">
                  <c:v>Candidate_division_SR1</c:v>
                </c:pt>
                <c:pt idx="43">
                  <c:v>Candidate_division_OP8</c:v>
                </c:pt>
                <c:pt idx="44">
                  <c:v>Candidate_division_OP3</c:v>
                </c:pt>
                <c:pt idx="45">
                  <c:v>Candidate_division_OP11</c:v>
                </c:pt>
                <c:pt idx="46">
                  <c:v>Candidate_division_OD1</c:v>
                </c:pt>
                <c:pt idx="47">
                  <c:v>Candidate_division_KB1</c:v>
                </c:pt>
                <c:pt idx="48">
                  <c:v>Candidate_division_JS1</c:v>
                </c:pt>
                <c:pt idx="49">
                  <c:v>Candidate_division_BRC1</c:v>
                </c:pt>
                <c:pt idx="50">
                  <c:v>Bacteroidetes</c:v>
                </c:pt>
                <c:pt idx="51">
                  <c:v>Planctomycetes</c:v>
                </c:pt>
                <c:pt idx="52">
                  <c:v>Proteobacteria</c:v>
                </c:pt>
                <c:pt idx="53">
                  <c:v>Lentisphaerae</c:v>
                </c:pt>
                <c:pt idx="54">
                  <c:v>NPL-UPA2</c:v>
                </c:pt>
                <c:pt idx="55">
                  <c:v>SHA-109</c:v>
                </c:pt>
                <c:pt idx="56">
                  <c:v>SM2F11</c:v>
                </c:pt>
              </c:strCache>
            </c:strRef>
          </c:cat>
          <c:val>
            <c:numRef>
              <c:f>Sheet3!$C$24:$BG$24</c:f>
              <c:numCache>
                <c:formatCode>General</c:formatCode>
                <c:ptCount val="57"/>
                <c:pt idx="0">
                  <c:v>3066.0</c:v>
                </c:pt>
                <c:pt idx="1">
                  <c:v>0.0</c:v>
                </c:pt>
                <c:pt idx="2">
                  <c:v>26.0</c:v>
                </c:pt>
                <c:pt idx="3">
                  <c:v>6.0</c:v>
                </c:pt>
                <c:pt idx="4">
                  <c:v>9.0</c:v>
                </c:pt>
                <c:pt idx="5">
                  <c:v>0.0</c:v>
                </c:pt>
                <c:pt idx="6">
                  <c:v>0.0</c:v>
                </c:pt>
                <c:pt idx="7">
                  <c:v>1412.0</c:v>
                </c:pt>
                <c:pt idx="8">
                  <c:v>2.0</c:v>
                </c:pt>
                <c:pt idx="9">
                  <c:v>10.0</c:v>
                </c:pt>
                <c:pt idx="10">
                  <c:v>3.0</c:v>
                </c:pt>
                <c:pt idx="11">
                  <c:v>0.0</c:v>
                </c:pt>
                <c:pt idx="12">
                  <c:v>2101.0</c:v>
                </c:pt>
                <c:pt idx="13">
                  <c:v>7.0</c:v>
                </c:pt>
                <c:pt idx="14">
                  <c:v>5.0</c:v>
                </c:pt>
                <c:pt idx="15">
                  <c:v>0.0</c:v>
                </c:pt>
                <c:pt idx="16">
                  <c:v>0.0</c:v>
                </c:pt>
                <c:pt idx="17">
                  <c:v>0.0</c:v>
                </c:pt>
                <c:pt idx="18">
                  <c:v>470.0</c:v>
                </c:pt>
                <c:pt idx="19">
                  <c:v>0.0</c:v>
                </c:pt>
                <c:pt idx="20">
                  <c:v>0.0</c:v>
                </c:pt>
                <c:pt idx="21">
                  <c:v>345.0</c:v>
                </c:pt>
                <c:pt idx="22">
                  <c:v>4.0</c:v>
                </c:pt>
                <c:pt idx="23">
                  <c:v>12.0</c:v>
                </c:pt>
                <c:pt idx="24">
                  <c:v>31.0</c:v>
                </c:pt>
                <c:pt idx="25">
                  <c:v>6.0</c:v>
                </c:pt>
                <c:pt idx="26">
                  <c:v>152.0</c:v>
                </c:pt>
                <c:pt idx="27">
                  <c:v>12.0</c:v>
                </c:pt>
                <c:pt idx="28">
                  <c:v>0.0</c:v>
                </c:pt>
                <c:pt idx="29">
                  <c:v>0.0</c:v>
                </c:pt>
                <c:pt idx="30">
                  <c:v>0.0</c:v>
                </c:pt>
                <c:pt idx="31">
                  <c:v>120.0</c:v>
                </c:pt>
                <c:pt idx="32">
                  <c:v>0.0</c:v>
                </c:pt>
                <c:pt idx="33">
                  <c:v>69.0</c:v>
                </c:pt>
                <c:pt idx="34">
                  <c:v>6.0</c:v>
                </c:pt>
                <c:pt idx="35">
                  <c:v>1690.0</c:v>
                </c:pt>
                <c:pt idx="36">
                  <c:v>820.0</c:v>
                </c:pt>
                <c:pt idx="37">
                  <c:v>0.0</c:v>
                </c:pt>
                <c:pt idx="38">
                  <c:v>0.0</c:v>
                </c:pt>
                <c:pt idx="39">
                  <c:v>0.0</c:v>
                </c:pt>
                <c:pt idx="40">
                  <c:v>0.0</c:v>
                </c:pt>
                <c:pt idx="41">
                  <c:v>13.0</c:v>
                </c:pt>
                <c:pt idx="42">
                  <c:v>1.0</c:v>
                </c:pt>
                <c:pt idx="43">
                  <c:v>0.0</c:v>
                </c:pt>
                <c:pt idx="44">
                  <c:v>1.0</c:v>
                </c:pt>
                <c:pt idx="45">
                  <c:v>6.0</c:v>
                </c:pt>
                <c:pt idx="46">
                  <c:v>154.0</c:v>
                </c:pt>
                <c:pt idx="47">
                  <c:v>0.0</c:v>
                </c:pt>
                <c:pt idx="48">
                  <c:v>0.0</c:v>
                </c:pt>
                <c:pt idx="49">
                  <c:v>0.0</c:v>
                </c:pt>
                <c:pt idx="50">
                  <c:v>1341.0</c:v>
                </c:pt>
                <c:pt idx="51">
                  <c:v>694.0</c:v>
                </c:pt>
                <c:pt idx="52">
                  <c:v>2871.0</c:v>
                </c:pt>
                <c:pt idx="53">
                  <c:v>1.0</c:v>
                </c:pt>
                <c:pt idx="54">
                  <c:v>0.0</c:v>
                </c:pt>
                <c:pt idx="55">
                  <c:v>0.0</c:v>
                </c:pt>
                <c:pt idx="56">
                  <c:v>1.0</c:v>
                </c:pt>
              </c:numCache>
            </c:numRef>
          </c:val>
        </c:ser>
        <c:firstSliceAng val="0"/>
      </c:pieChart>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E4760-C300-3F41-ACE0-3F9F5BC419DD}" type="datetimeFigureOut">
              <a:rPr lang="en-US" smtClean="0"/>
              <a:pPr/>
              <a:t>9/5/15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FD3A7-0ED4-BA4D-A243-00C2C9408D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D8E4760-C300-3F41-ACE0-3F9F5BC419DD}" type="datetimeFigureOut">
              <a:rPr lang="en-US" smtClean="0"/>
              <a:pPr/>
              <a:t>9/5/15</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B8FD3A7-0ED4-BA4D-A243-00C2C9408D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7.jpeg"/><Relationship Id="rId13" Type="http://schemas.openxmlformats.org/officeDocument/2006/relationships/chart" Target="../charts/chart4.xml"/><Relationship Id="rId14" Type="http://schemas.openxmlformats.org/officeDocument/2006/relationships/chart" Target="../charts/chart5.xml"/><Relationship Id="rId15" Type="http://schemas.openxmlformats.org/officeDocument/2006/relationships/image" Target="../media/image8.jpeg"/><Relationship Id="rId16" Type="http://schemas.openxmlformats.org/officeDocument/2006/relationships/chart" Target="../charts/chart6.xml"/><Relationship Id="rId17" Type="http://schemas.openxmlformats.org/officeDocument/2006/relationships/chart" Target="../charts/chart7.xml"/><Relationship Id="rId1" Type="http://schemas.openxmlformats.org/officeDocument/2006/relationships/slideLayout" Target="../slideLayouts/slideLayout1.xml"/><Relationship Id="rId2" Type="http://schemas.openxmlformats.org/officeDocument/2006/relationships/image" Target="../media/image1.pdf"/><Relationship Id="rId3" Type="http://schemas.openxmlformats.org/officeDocument/2006/relationships/image" Target="../media/image21.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image" Target="../media/image2.png"/><Relationship Id="rId7" Type="http://schemas.openxmlformats.org/officeDocument/2006/relationships/image" Target="../media/image3.jpeg"/><Relationship Id="rId8" Type="http://schemas.openxmlformats.org/officeDocument/2006/relationships/chart" Target="../charts/chart3.xml"/><Relationship Id="rId9" Type="http://schemas.openxmlformats.org/officeDocument/2006/relationships/image" Target="../media/image4.png"/><Relationship Id="rId10"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Rounded Rectangle 67"/>
          <p:cNvSpPr/>
          <p:nvPr/>
        </p:nvSpPr>
        <p:spPr>
          <a:xfrm>
            <a:off x="12021726" y="21120193"/>
            <a:ext cx="19788568" cy="11564045"/>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Results: Biological Profile</a:t>
            </a:r>
          </a:p>
        </p:txBody>
      </p:sp>
      <p:sp>
        <p:nvSpPr>
          <p:cNvPr id="99" name="Rounded Rectangle 98"/>
          <p:cNvSpPr/>
          <p:nvPr/>
        </p:nvSpPr>
        <p:spPr>
          <a:xfrm>
            <a:off x="12030966" y="11860823"/>
            <a:ext cx="19788568" cy="9242438"/>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Results: Physical &amp; Chemical Profile</a:t>
            </a:r>
          </a:p>
        </p:txBody>
      </p:sp>
      <p:sp>
        <p:nvSpPr>
          <p:cNvPr id="74" name="Rounded Rectangle 73"/>
          <p:cNvSpPr/>
          <p:nvPr/>
        </p:nvSpPr>
        <p:spPr>
          <a:xfrm>
            <a:off x="12052482" y="4060658"/>
            <a:ext cx="19788568" cy="7792467"/>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Methods</a:t>
            </a:r>
          </a:p>
          <a:p>
            <a:pPr>
              <a:spcAft>
                <a:spcPts val="1200"/>
              </a:spcAft>
            </a:pPr>
            <a:endParaRPr lang="en-US" sz="3600" b="1" dirty="0" smtClean="0"/>
          </a:p>
        </p:txBody>
      </p:sp>
      <p:sp>
        <p:nvSpPr>
          <p:cNvPr id="73" name="Rounded Rectangle 72"/>
          <p:cNvSpPr/>
          <p:nvPr/>
        </p:nvSpPr>
        <p:spPr>
          <a:xfrm>
            <a:off x="32212128" y="3968753"/>
            <a:ext cx="11415466" cy="19986614"/>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Results: Dissolved Oxygen Maximum </a:t>
            </a:r>
          </a:p>
        </p:txBody>
      </p:sp>
      <p:sp>
        <p:nvSpPr>
          <p:cNvPr id="35" name="Rounded Rectangle 34"/>
          <p:cNvSpPr/>
          <p:nvPr/>
        </p:nvSpPr>
        <p:spPr>
          <a:xfrm>
            <a:off x="378017" y="4060659"/>
            <a:ext cx="11276832" cy="7303498"/>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Importance of Microbial Metabolic Networks</a:t>
            </a:r>
            <a:endParaRPr lang="en-US" sz="3600" dirty="0" smtClean="0">
              <a:solidFill>
                <a:srgbClr val="800000"/>
              </a:solidFill>
            </a:endParaRPr>
          </a:p>
          <a:p>
            <a:pPr marL="873125" lvl="0" indent="-415925">
              <a:spcAft>
                <a:spcPts val="1200"/>
              </a:spcAft>
              <a:buFont typeface="Arial" panose="020B0604020202020204" pitchFamily="34" charset="0"/>
              <a:buChar char="•"/>
            </a:pPr>
            <a:r>
              <a:rPr lang="en-US" sz="2800" dirty="0" smtClean="0"/>
              <a:t>Life is limited by the availability of C, H, O, N, P, S, and trace metals; most organisms can only utilize discrete forms of these elements.</a:t>
            </a:r>
          </a:p>
          <a:p>
            <a:pPr marL="873125" lvl="0" indent="-415925">
              <a:spcAft>
                <a:spcPts val="1200"/>
              </a:spcAft>
              <a:buFont typeface="Arial" panose="020B0604020202020204" pitchFamily="34" charset="0"/>
              <a:buChar char="•"/>
            </a:pPr>
            <a:r>
              <a:rPr lang="en-US" sz="2800" dirty="0" smtClean="0">
                <a:solidFill>
                  <a:schemeClr val="tx1"/>
                </a:solidFill>
              </a:rPr>
              <a:t>Communities of bacteria and archea consume and cycle life-limiting elements through the biosphere via  metabolic redox reactions. </a:t>
            </a:r>
          </a:p>
          <a:p>
            <a:pPr marL="873125" lvl="0" indent="-415925">
              <a:spcAft>
                <a:spcPts val="1200"/>
              </a:spcAft>
              <a:buFont typeface="Arial" panose="020B0604020202020204" pitchFamily="34" charset="0"/>
              <a:buChar char="•"/>
            </a:pPr>
            <a:r>
              <a:rPr lang="en-US" sz="2800" dirty="0" smtClean="0">
                <a:solidFill>
                  <a:schemeClr val="tx1"/>
                </a:solidFill>
              </a:rPr>
              <a:t>Over time and space, microbial metabolic pathways contribute to complex metabolic networks, which mediate biogeochemical cycles and the habitability of an ecosystem.</a:t>
            </a:r>
          </a:p>
          <a:p>
            <a:pPr marL="873125" lvl="0" indent="-415925">
              <a:spcAft>
                <a:spcPts val="1200"/>
              </a:spcAft>
              <a:buFont typeface="Arial" panose="020B0604020202020204" pitchFamily="34" charset="0"/>
              <a:buChar char="•"/>
            </a:pPr>
            <a:r>
              <a:rPr lang="en-US" sz="2800" dirty="0" smtClean="0"/>
              <a:t>The ability to predict how microbial metabolic networks organize and function will facilitate our understanding of how microbial metabolic networks adapt to anthropogenic pressures and alter biogeochemical cycles.</a:t>
            </a:r>
          </a:p>
          <a:p>
            <a:pPr marL="873125" indent="-415925" algn="ctr">
              <a:spcAft>
                <a:spcPts val="1200"/>
              </a:spcAft>
            </a:pPr>
            <a:r>
              <a:rPr lang="en-US" sz="2800" i="1" dirty="0" smtClean="0">
                <a:solidFill>
                  <a:srgbClr val="800000"/>
                </a:solidFill>
              </a:rPr>
              <a:t>The goal of our study is to understand how microbial metabolic networks are organized over time and space.</a:t>
            </a:r>
          </a:p>
          <a:p>
            <a:pPr marL="873125" lvl="0" indent="-415925">
              <a:spcAft>
                <a:spcPts val="1200"/>
              </a:spcAft>
            </a:pPr>
            <a:endParaRPr lang="en-US" sz="2800" b="1" dirty="0" smtClean="0">
              <a:solidFill>
                <a:srgbClr val="800000"/>
              </a:solidFill>
            </a:endParaRPr>
          </a:p>
        </p:txBody>
      </p:sp>
      <p:sp>
        <p:nvSpPr>
          <p:cNvPr id="2" name="Title 1"/>
          <p:cNvSpPr>
            <a:spLocks noGrp="1"/>
          </p:cNvSpPr>
          <p:nvPr>
            <p:ph type="ctrTitle"/>
          </p:nvPr>
        </p:nvSpPr>
        <p:spPr>
          <a:xfrm>
            <a:off x="378017" y="35625"/>
            <a:ext cx="43911159" cy="2542815"/>
          </a:xfrm>
          <a:noFill/>
        </p:spPr>
        <p:txBody>
          <a:bodyPr>
            <a:normAutofit/>
          </a:bodyPr>
          <a:lstStyle/>
          <a:p>
            <a:pPr>
              <a:tabLst>
                <a:tab pos="29359225" algn="l"/>
              </a:tabLst>
            </a:pPr>
            <a:r>
              <a:rPr lang="en-US" sz="8600" b="1" dirty="0" smtClean="0"/>
              <a:t>Assessing Microbial Organization Over Time and Space in Siders Pond</a:t>
            </a:r>
            <a:endParaRPr lang="en-US" sz="8600" b="1" dirty="0"/>
          </a:p>
        </p:txBody>
      </p:sp>
      <p:pic>
        <p:nvPicPr>
          <p:cNvPr id="4" name="Picture 3" descr="university.seal.cmyk.maroon.eps"/>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1099679" y="348615"/>
            <a:ext cx="3424882" cy="3431732"/>
          </a:xfrm>
          <a:prstGeom prst="rect">
            <a:avLst/>
          </a:prstGeom>
        </p:spPr>
      </p:pic>
      <p:sp>
        <p:nvSpPr>
          <p:cNvPr id="16" name="Rectangle 15"/>
          <p:cNvSpPr/>
          <p:nvPr/>
        </p:nvSpPr>
        <p:spPr>
          <a:xfrm>
            <a:off x="5965475" y="2126572"/>
            <a:ext cx="31162752" cy="1815882"/>
          </a:xfrm>
          <a:prstGeom prst="rect">
            <a:avLst/>
          </a:prstGeom>
          <a:noFill/>
          <a:ln>
            <a:noFill/>
          </a:ln>
        </p:spPr>
        <p:txBody>
          <a:bodyPr wrap="square">
            <a:spAutoFit/>
          </a:bodyPr>
          <a:lstStyle/>
          <a:p>
            <a:pPr algn="ctr"/>
            <a:r>
              <a:rPr lang="en-US" sz="5600" dirty="0" smtClean="0">
                <a:solidFill>
                  <a:schemeClr val="tx1">
                    <a:lumMod val="50000"/>
                    <a:lumOff val="50000"/>
                  </a:schemeClr>
                </a:solidFill>
              </a:rPr>
              <a:t>Petra </a:t>
            </a:r>
            <a:r>
              <a:rPr lang="en-US" sz="5600" dirty="0">
                <a:solidFill>
                  <a:schemeClr val="tx1">
                    <a:lumMod val="50000"/>
                    <a:lumOff val="50000"/>
                  </a:schemeClr>
                </a:solidFill>
              </a:rPr>
              <a:t>K</a:t>
            </a:r>
            <a:r>
              <a:rPr lang="en-US" sz="5600" dirty="0" smtClean="0">
                <a:solidFill>
                  <a:schemeClr val="tx1">
                    <a:lumMod val="50000"/>
                    <a:lumOff val="50000"/>
                  </a:schemeClr>
                </a:solidFill>
              </a:rPr>
              <a:t>. Byl</a:t>
            </a:r>
            <a:r>
              <a:rPr lang="en-US" sz="5600" baseline="30000" dirty="0" smtClean="0">
                <a:solidFill>
                  <a:schemeClr val="tx1">
                    <a:lumMod val="50000"/>
                    <a:lumOff val="50000"/>
                  </a:schemeClr>
                </a:solidFill>
              </a:rPr>
              <a:t>1</a:t>
            </a:r>
            <a:r>
              <a:rPr lang="en-US" sz="5600" baseline="30000" dirty="0">
                <a:solidFill>
                  <a:schemeClr val="tx1">
                    <a:lumMod val="50000"/>
                    <a:lumOff val="50000"/>
                  </a:schemeClr>
                </a:solidFill>
              </a:rPr>
              <a:t>, 2</a:t>
            </a:r>
            <a:r>
              <a:rPr lang="en-US" sz="5600" dirty="0">
                <a:solidFill>
                  <a:schemeClr val="tx1">
                    <a:lumMod val="50000"/>
                    <a:lumOff val="50000"/>
                  </a:schemeClr>
                </a:solidFill>
              </a:rPr>
              <a:t>, Leslie Murphy</a:t>
            </a:r>
            <a:r>
              <a:rPr lang="en-US" sz="5600" baseline="30000" dirty="0">
                <a:solidFill>
                  <a:schemeClr val="tx1">
                    <a:lumMod val="50000"/>
                    <a:lumOff val="50000"/>
                  </a:schemeClr>
                </a:solidFill>
              </a:rPr>
              <a:t>2</a:t>
            </a:r>
            <a:r>
              <a:rPr lang="en-US" sz="5600" dirty="0">
                <a:solidFill>
                  <a:schemeClr val="tx1">
                    <a:lumMod val="50000"/>
                    <a:lumOff val="50000"/>
                  </a:schemeClr>
                </a:solidFill>
              </a:rPr>
              <a:t>, Julie Huber</a:t>
            </a:r>
            <a:r>
              <a:rPr lang="en-US" sz="5600" baseline="30000" dirty="0">
                <a:solidFill>
                  <a:schemeClr val="tx1">
                    <a:lumMod val="50000"/>
                    <a:lumOff val="50000"/>
                  </a:schemeClr>
                </a:solidFill>
              </a:rPr>
              <a:t> 2</a:t>
            </a:r>
            <a:r>
              <a:rPr lang="en-US" sz="5600" dirty="0">
                <a:solidFill>
                  <a:schemeClr val="tx1">
                    <a:lumMod val="50000"/>
                    <a:lumOff val="50000"/>
                  </a:schemeClr>
                </a:solidFill>
              </a:rPr>
              <a:t>, Joseph Vallino</a:t>
            </a:r>
            <a:r>
              <a:rPr lang="en-US" sz="5600" baseline="30000" dirty="0">
                <a:solidFill>
                  <a:schemeClr val="tx1">
                    <a:lumMod val="50000"/>
                    <a:lumOff val="50000"/>
                  </a:schemeClr>
                </a:solidFill>
              </a:rPr>
              <a:t>2</a:t>
            </a:r>
            <a:r>
              <a:rPr lang="en-US" sz="5600" b="1" dirty="0">
                <a:solidFill>
                  <a:schemeClr val="tx1">
                    <a:lumMod val="50000"/>
                    <a:lumOff val="50000"/>
                  </a:schemeClr>
                </a:solidFill>
              </a:rPr>
              <a:t>                         </a:t>
            </a:r>
            <a:r>
              <a:rPr lang="en-US" sz="5600" b="1" dirty="0" smtClean="0">
                <a:solidFill>
                  <a:schemeClr val="tx1">
                    <a:lumMod val="50000"/>
                    <a:lumOff val="50000"/>
                  </a:schemeClr>
                </a:solidFill>
              </a:rPr>
              <a:t>                                                                  </a:t>
            </a:r>
            <a:r>
              <a:rPr lang="en-US" sz="5600" b="1" baseline="30000" dirty="0">
                <a:solidFill>
                  <a:schemeClr val="tx1">
                    <a:lumMod val="50000"/>
                    <a:lumOff val="50000"/>
                  </a:schemeClr>
                </a:solidFill>
              </a:rPr>
              <a:t>1</a:t>
            </a:r>
            <a:r>
              <a:rPr lang="en-US" sz="5600" b="1" dirty="0">
                <a:solidFill>
                  <a:schemeClr val="tx1">
                    <a:lumMod val="50000"/>
                    <a:lumOff val="50000"/>
                  </a:schemeClr>
                </a:solidFill>
              </a:rPr>
              <a:t>University of Chicago, Chicago, IL; </a:t>
            </a:r>
            <a:r>
              <a:rPr lang="en-US" sz="5600" b="1" baseline="30000" dirty="0">
                <a:solidFill>
                  <a:schemeClr val="tx1">
                    <a:lumMod val="50000"/>
                    <a:lumOff val="50000"/>
                  </a:schemeClr>
                </a:solidFill>
              </a:rPr>
              <a:t>2</a:t>
            </a:r>
            <a:r>
              <a:rPr lang="en-US" sz="5600" b="1" dirty="0">
                <a:solidFill>
                  <a:schemeClr val="tx1">
                    <a:lumMod val="50000"/>
                    <a:lumOff val="50000"/>
                  </a:schemeClr>
                </a:solidFill>
              </a:rPr>
              <a:t>Marine Biological Laboratory, Woods Hole, MA</a:t>
            </a:r>
          </a:p>
        </p:txBody>
      </p:sp>
      <p:graphicFrame>
        <p:nvGraphicFramePr>
          <p:cNvPr id="33" name="Chart 32"/>
          <p:cNvGraphicFramePr/>
          <p:nvPr/>
        </p:nvGraphicFramePr>
        <p:xfrm>
          <a:off x="12052482" y="22103600"/>
          <a:ext cx="6901637" cy="8060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p:cNvGraphicFramePr/>
          <p:nvPr/>
        </p:nvGraphicFramePr>
        <p:xfrm>
          <a:off x="18626339" y="22103601"/>
          <a:ext cx="12906969" cy="8060496"/>
        </p:xfrm>
        <a:graphic>
          <a:graphicData uri="http://schemas.openxmlformats.org/drawingml/2006/chart">
            <c:chart xmlns:c="http://schemas.openxmlformats.org/drawingml/2006/chart" xmlns:r="http://schemas.openxmlformats.org/officeDocument/2006/relationships" r:id="rId5"/>
          </a:graphicData>
        </a:graphic>
      </p:graphicFrame>
      <p:pic>
        <p:nvPicPr>
          <p:cNvPr id="13314" name="Picture 2"/>
          <p:cNvPicPr>
            <a:picLocks noChangeAspect="1" noChangeArrowheads="1"/>
          </p:cNvPicPr>
          <p:nvPr/>
        </p:nvPicPr>
        <p:blipFill>
          <a:blip r:embed="rId6"/>
          <a:srcRect/>
          <a:stretch>
            <a:fillRect/>
          </a:stretch>
        </p:blipFill>
        <p:spPr bwMode="auto">
          <a:xfrm>
            <a:off x="39690153" y="348615"/>
            <a:ext cx="3081633" cy="3272994"/>
          </a:xfrm>
          <a:prstGeom prst="rect">
            <a:avLst/>
          </a:prstGeom>
          <a:noFill/>
          <a:ln w="9525">
            <a:noFill/>
            <a:miter lim="800000"/>
            <a:headEnd/>
            <a:tailEnd/>
          </a:ln>
          <a:effectLst/>
        </p:spPr>
      </p:pic>
      <p:pic>
        <p:nvPicPr>
          <p:cNvPr id="31" name="Content Placeholder 3" descr="PAR.jpg"/>
          <p:cNvPicPr>
            <a:picLocks noChangeAspect="1"/>
          </p:cNvPicPr>
          <p:nvPr/>
        </p:nvPicPr>
        <p:blipFill>
          <a:blip r:embed="rId7"/>
          <a:srcRect l="1471" t="4706" r="-300" b="4971"/>
          <a:stretch>
            <a:fillRect/>
          </a:stretch>
        </p:blipFill>
        <p:spPr>
          <a:xfrm>
            <a:off x="17800400" y="13750864"/>
            <a:ext cx="5986574" cy="5824185"/>
          </a:xfrm>
          <a:prstGeom prst="rect">
            <a:avLst/>
          </a:prstGeom>
        </p:spPr>
      </p:pic>
      <p:grpSp>
        <p:nvGrpSpPr>
          <p:cNvPr id="97" name="Group 96"/>
          <p:cNvGrpSpPr/>
          <p:nvPr/>
        </p:nvGrpSpPr>
        <p:grpSpPr>
          <a:xfrm>
            <a:off x="378017" y="14782799"/>
            <a:ext cx="11276832" cy="17949333"/>
            <a:chOff x="454235" y="11221975"/>
            <a:chExt cx="11276832" cy="16626376"/>
          </a:xfrm>
        </p:grpSpPr>
        <p:sp>
          <p:nvSpPr>
            <p:cNvPr id="76" name="Rounded Rectangle 75"/>
            <p:cNvSpPr/>
            <p:nvPr/>
          </p:nvSpPr>
          <p:spPr>
            <a:xfrm>
              <a:off x="454235" y="11221975"/>
              <a:ext cx="11276832" cy="16626376"/>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Field Site: Siders Pond, Falmouth, MA</a:t>
              </a:r>
            </a:p>
            <a:p>
              <a:pPr marL="873125" lvl="0" indent="-415925">
                <a:spcAft>
                  <a:spcPts val="1200"/>
                </a:spcAft>
                <a:buFont typeface="Arial" panose="020B0604020202020204" pitchFamily="34" charset="0"/>
                <a:buChar char="•"/>
              </a:pPr>
              <a:endParaRPr lang="en-US" sz="2800" dirty="0" smtClean="0">
                <a:solidFill>
                  <a:schemeClr val="tx1"/>
                </a:solidFill>
              </a:endParaRPr>
            </a:p>
            <a:p>
              <a:pPr marL="873125" lvl="0" indent="-415925">
                <a:spcAft>
                  <a:spcPts val="1200"/>
                </a:spcAft>
                <a:buFont typeface="Arial" panose="020B0604020202020204" pitchFamily="34" charset="0"/>
                <a:buChar char="•"/>
              </a:pPr>
              <a:endParaRPr lang="en-US" sz="2800" dirty="0" smtClean="0">
                <a:solidFill>
                  <a:schemeClr val="tx1"/>
                </a:solidFill>
              </a:endParaRPr>
            </a:p>
            <a:p>
              <a:pPr marL="873125" lvl="0" indent="-415925">
                <a:spcAft>
                  <a:spcPts val="1200"/>
                </a:spcAft>
                <a:buFont typeface="Arial" panose="020B0604020202020204" pitchFamily="34" charset="0"/>
                <a:buChar char="•"/>
              </a:pPr>
              <a:endParaRPr lang="en-US" sz="2800" dirty="0" smtClean="0">
                <a:solidFill>
                  <a:schemeClr val="tx1"/>
                </a:solidFill>
              </a:endParaRPr>
            </a:p>
            <a:p>
              <a:pPr marL="873125" lvl="0" indent="-415925">
                <a:spcAft>
                  <a:spcPts val="1200"/>
                </a:spcAft>
                <a:buFont typeface="Arial" panose="020B0604020202020204" pitchFamily="34" charset="0"/>
                <a:buChar char="•"/>
              </a:pPr>
              <a:endParaRPr lang="en-US" sz="2800" dirty="0" smtClean="0">
                <a:solidFill>
                  <a:schemeClr val="tx1"/>
                </a:solidFill>
              </a:endParaRPr>
            </a:p>
            <a:p>
              <a:pPr marL="873125" lvl="0" indent="-415925">
                <a:spcAft>
                  <a:spcPts val="1200"/>
                </a:spcAft>
                <a:buFont typeface="Arial" panose="020B0604020202020204" pitchFamily="34" charset="0"/>
                <a:buChar char="•"/>
              </a:pPr>
              <a:endParaRPr lang="en-US" sz="2800" dirty="0" smtClean="0">
                <a:solidFill>
                  <a:schemeClr val="tx1"/>
                </a:solidFill>
              </a:endParaRPr>
            </a:p>
            <a:p>
              <a:pPr marL="873125" lvl="0" indent="-415925">
                <a:spcAft>
                  <a:spcPts val="1200"/>
                </a:spcAft>
              </a:pPr>
              <a:endParaRPr lang="en-US" sz="2800" dirty="0" smtClean="0">
                <a:solidFill>
                  <a:schemeClr val="tx1"/>
                </a:solidFill>
              </a:endParaRPr>
            </a:p>
            <a:p>
              <a:pPr marL="873125" lvl="0" indent="-415925">
                <a:spcAft>
                  <a:spcPts val="1200"/>
                </a:spcAft>
              </a:pPr>
              <a:endParaRPr lang="en-US" sz="2800" dirty="0" smtClean="0">
                <a:solidFill>
                  <a:schemeClr val="tx1"/>
                </a:solidFill>
              </a:endParaRPr>
            </a:p>
            <a:p>
              <a:pPr marL="873125" lvl="0" indent="-415925">
                <a:spcAft>
                  <a:spcPts val="1200"/>
                </a:spcAft>
              </a:pPr>
              <a:endParaRPr lang="en-US" sz="2800" dirty="0" smtClean="0">
                <a:solidFill>
                  <a:schemeClr val="tx1"/>
                </a:solidFill>
              </a:endParaRPr>
            </a:p>
            <a:p>
              <a:pPr marL="873125" lvl="0" indent="-415925">
                <a:spcAft>
                  <a:spcPts val="1200"/>
                </a:spcAft>
                <a:buFont typeface="Arial" panose="020B0604020202020204" pitchFamily="34" charset="0"/>
                <a:buChar char="•"/>
              </a:pPr>
              <a:r>
                <a:rPr lang="en-US" sz="2800" dirty="0" smtClean="0">
                  <a:solidFill>
                    <a:schemeClr val="tx1"/>
                  </a:solidFill>
                </a:rPr>
                <a:t>Siders Pond is a permanently stratified meromictic kettle pond. The intrusion of sea-water during storm events establishes a density gradient.</a:t>
              </a:r>
            </a:p>
            <a:p>
              <a:pPr marL="873125" lvl="0" indent="-415925">
                <a:spcAft>
                  <a:spcPts val="1200"/>
                </a:spcAft>
                <a:buFont typeface="Arial" panose="020B0604020202020204" pitchFamily="34" charset="0"/>
                <a:buChar char="•"/>
              </a:pPr>
              <a:r>
                <a:rPr lang="en-US" sz="2800" dirty="0" smtClean="0">
                  <a:solidFill>
                    <a:schemeClr val="tx1"/>
                  </a:solidFill>
                </a:rPr>
                <a:t>We hypothesize that the density gradient gives rise to a host of diverse metabolic pathways.</a:t>
              </a:r>
              <a:r>
                <a:rPr lang="en-US" sz="2800" dirty="0" smtClean="0"/>
                <a:t> </a:t>
              </a:r>
            </a:p>
            <a:p>
              <a:pPr marL="873125" lvl="0" indent="-415925">
                <a:spcAft>
                  <a:spcPts val="1200"/>
                </a:spcAft>
                <a:buFont typeface="Arial" panose="020B0604020202020204" pitchFamily="34" charset="0"/>
                <a:buChar char="•"/>
              </a:pPr>
              <a:r>
                <a:rPr lang="en-US" sz="2800" dirty="0" smtClean="0"/>
                <a:t>A profile of the pond was constructed over a day-night cycle on June 25-26, 2015 at depths 0.5m, 2.0m, 3.0m, 4.0m, 6.0m, 8.0m, 10.0m, and 12m</a:t>
              </a:r>
              <a:endParaRPr lang="en-US" sz="2800" dirty="0" smtClean="0">
                <a:solidFill>
                  <a:schemeClr val="tx1"/>
                </a:solidFill>
              </a:endParaRPr>
            </a:p>
            <a:p>
              <a:pPr algn="ctr">
                <a:spcAft>
                  <a:spcPts val="1200"/>
                </a:spcAft>
              </a:pPr>
              <a:endParaRPr lang="en-US" sz="2800" dirty="0" smtClean="0"/>
            </a:p>
          </p:txBody>
        </p:sp>
        <p:graphicFrame>
          <p:nvGraphicFramePr>
            <p:cNvPr id="30" name="Chart 29"/>
            <p:cNvGraphicFramePr/>
            <p:nvPr/>
          </p:nvGraphicFramePr>
          <p:xfrm>
            <a:off x="1175897" y="20440142"/>
            <a:ext cx="9731593" cy="5039735"/>
          </p:xfrm>
          <a:graphic>
            <a:graphicData uri="http://schemas.openxmlformats.org/drawingml/2006/chart">
              <c:chart xmlns:c="http://schemas.openxmlformats.org/drawingml/2006/chart" xmlns:r="http://schemas.openxmlformats.org/officeDocument/2006/relationships" r:id="rId8"/>
            </a:graphicData>
          </a:graphic>
        </p:graphicFrame>
        <p:pic>
          <p:nvPicPr>
            <p:cNvPr id="42" name="Picture 4" descr="C:\Users\snalven\Desktop\siders_map.PNG"/>
            <p:cNvPicPr>
              <a:picLocks noChangeAspect="1" noChangeArrowheads="1"/>
            </p:cNvPicPr>
            <p:nvPr/>
          </p:nvPicPr>
          <p:blipFill>
            <a:blip r:embed="rId9"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76758" y="12138859"/>
              <a:ext cx="6474211" cy="3471231"/>
            </a:xfrm>
            <a:prstGeom prst="rect">
              <a:avLst/>
            </a:prstGeom>
            <a:noFill/>
          </p:spPr>
        </p:pic>
        <p:pic>
          <p:nvPicPr>
            <p:cNvPr id="44" name="Picture 43" descr="CIXAxNPUMAAEAS-.jpg"/>
            <p:cNvPicPr>
              <a:picLocks noChangeAspect="1"/>
            </p:cNvPicPr>
            <p:nvPr/>
          </p:nvPicPr>
          <p:blipFill>
            <a:blip r:embed="rId10"/>
            <a:stretch>
              <a:fillRect/>
            </a:stretch>
          </p:blipFill>
          <p:spPr>
            <a:xfrm>
              <a:off x="6627303" y="12138859"/>
              <a:ext cx="4628308" cy="3471231"/>
            </a:xfrm>
            <a:prstGeom prst="rect">
              <a:avLst/>
            </a:prstGeom>
          </p:spPr>
        </p:pic>
        <p:sp>
          <p:nvSpPr>
            <p:cNvPr id="70" name="TextBox 69"/>
            <p:cNvSpPr txBox="1"/>
            <p:nvPr/>
          </p:nvSpPr>
          <p:spPr>
            <a:xfrm>
              <a:off x="5012267" y="22944667"/>
              <a:ext cx="184666" cy="1415772"/>
            </a:xfrm>
            <a:prstGeom prst="rect">
              <a:avLst/>
            </a:prstGeom>
            <a:noFill/>
          </p:spPr>
          <p:txBody>
            <a:bodyPr wrap="square" rtlCol="0">
              <a:spAutoFit/>
            </a:bodyPr>
            <a:lstStyle/>
            <a:p>
              <a:endParaRPr lang="en-US" dirty="0"/>
            </a:p>
          </p:txBody>
        </p:sp>
        <p:sp>
          <p:nvSpPr>
            <p:cNvPr id="80" name="TextBox 79"/>
            <p:cNvSpPr txBox="1"/>
            <p:nvPr/>
          </p:nvSpPr>
          <p:spPr>
            <a:xfrm>
              <a:off x="880636" y="15537998"/>
              <a:ext cx="10322113" cy="902669"/>
            </a:xfrm>
            <a:prstGeom prst="rect">
              <a:avLst/>
            </a:prstGeom>
            <a:noFill/>
          </p:spPr>
          <p:txBody>
            <a:bodyPr wrap="square" rtlCol="0">
              <a:spAutoFit/>
            </a:bodyPr>
            <a:lstStyle/>
            <a:p>
              <a:r>
                <a:rPr lang="en-US" sz="2800" dirty="0" smtClean="0"/>
                <a:t>Figure 1. Above an aerial view of Siders Pond is depicted along with a picture taken of Siders Pond on June 25, 2015.  </a:t>
              </a:r>
              <a:endParaRPr lang="en-US" sz="2800" dirty="0"/>
            </a:p>
          </p:txBody>
        </p:sp>
        <p:sp>
          <p:nvSpPr>
            <p:cNvPr id="92" name="TextBox 91"/>
            <p:cNvSpPr txBox="1"/>
            <p:nvPr/>
          </p:nvSpPr>
          <p:spPr>
            <a:xfrm>
              <a:off x="976758" y="25481769"/>
              <a:ext cx="10322113" cy="1717985"/>
            </a:xfrm>
            <a:prstGeom prst="rect">
              <a:avLst/>
            </a:prstGeom>
            <a:noFill/>
          </p:spPr>
          <p:txBody>
            <a:bodyPr wrap="square" rtlCol="0">
              <a:spAutoFit/>
            </a:bodyPr>
            <a:lstStyle/>
            <a:p>
              <a:r>
                <a:rPr lang="en-US" sz="2800" dirty="0" smtClean="0"/>
                <a:t>Graph 1. In Siders Pond salinity increases over depth, whereas dissolved oxygen and temperature decrease. These three physical forcings remained stable over time. The profile was constructed from data collected at our first sampling time point.  </a:t>
              </a:r>
              <a:endParaRPr lang="en-US" sz="2800" dirty="0"/>
            </a:p>
          </p:txBody>
        </p:sp>
      </p:grpSp>
      <p:sp>
        <p:nvSpPr>
          <p:cNvPr id="98" name="Rounded Rectangle 97"/>
          <p:cNvSpPr/>
          <p:nvPr/>
        </p:nvSpPr>
        <p:spPr>
          <a:xfrm>
            <a:off x="351293" y="11379197"/>
            <a:ext cx="11276832" cy="3386669"/>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Questions</a:t>
            </a:r>
          </a:p>
          <a:p>
            <a:pPr marL="873125" indent="-415925">
              <a:spcAft>
                <a:spcPts val="1200"/>
              </a:spcAft>
              <a:buFont typeface="Arial" panose="020B0604020202020204" pitchFamily="34" charset="0"/>
              <a:buChar char="•"/>
            </a:pPr>
            <a:r>
              <a:rPr lang="en-US" sz="2800" dirty="0" smtClean="0">
                <a:solidFill>
                  <a:schemeClr val="tx1"/>
                </a:solidFill>
              </a:rPr>
              <a:t>How does physical forcing in the environment impact the structure and function of microbial communities?</a:t>
            </a:r>
          </a:p>
          <a:p>
            <a:pPr marL="873125" indent="-415925">
              <a:spcAft>
                <a:spcPts val="1200"/>
              </a:spcAft>
              <a:buFont typeface="Arial" panose="020B0604020202020204" pitchFamily="34" charset="0"/>
              <a:buChar char="•"/>
            </a:pPr>
            <a:r>
              <a:rPr lang="en-US" sz="2800" dirty="0" smtClean="0">
                <a:solidFill>
                  <a:schemeClr val="tx1"/>
                </a:solidFill>
              </a:rPr>
              <a:t>Are microbial metabolic networks in nature organized over time and space? Can we detect a circadian rhythm?</a:t>
            </a:r>
            <a:endParaRPr lang="en-US" sz="2400" dirty="0" smtClean="0"/>
          </a:p>
          <a:p>
            <a:pPr>
              <a:spcAft>
                <a:spcPts val="1200"/>
              </a:spcAft>
              <a:buFont typeface="Arial"/>
              <a:buChar char="•"/>
            </a:pPr>
            <a:endParaRPr lang="en-US" sz="2400" b="1" dirty="0" smtClean="0"/>
          </a:p>
        </p:txBody>
      </p:sp>
      <p:sp>
        <p:nvSpPr>
          <p:cNvPr id="34" name="TextBox 33"/>
          <p:cNvSpPr txBox="1"/>
          <p:nvPr/>
        </p:nvSpPr>
        <p:spPr>
          <a:xfrm>
            <a:off x="12307298" y="4855259"/>
            <a:ext cx="4329702" cy="3539431"/>
          </a:xfrm>
          <a:prstGeom prst="rect">
            <a:avLst/>
          </a:prstGeom>
          <a:noFill/>
        </p:spPr>
        <p:txBody>
          <a:bodyPr wrap="square" rtlCol="0">
            <a:spAutoFit/>
          </a:bodyPr>
          <a:lstStyle/>
          <a:p>
            <a:pPr marL="514350" indent="-514350">
              <a:buAutoNum type="arabicPeriod"/>
            </a:pPr>
            <a:r>
              <a:rPr lang="en-US" sz="2800" b="1" i="1" dirty="0" smtClean="0"/>
              <a:t>Physical Profiling</a:t>
            </a:r>
          </a:p>
          <a:p>
            <a:pPr marL="514350" indent="-514350">
              <a:buFont typeface="Arial"/>
              <a:buChar char="•"/>
            </a:pPr>
            <a:r>
              <a:rPr lang="en-US" sz="2800" dirty="0" smtClean="0">
                <a:solidFill>
                  <a:srgbClr val="800000"/>
                </a:solidFill>
              </a:rPr>
              <a:t>Salinity</a:t>
            </a:r>
          </a:p>
          <a:p>
            <a:pPr marL="514350" indent="-514350">
              <a:buFont typeface="Arial"/>
              <a:buChar char="•"/>
            </a:pPr>
            <a:r>
              <a:rPr lang="en-US" sz="2800" dirty="0" smtClean="0"/>
              <a:t>Conductivity</a:t>
            </a:r>
          </a:p>
          <a:p>
            <a:pPr marL="514350" indent="-514350">
              <a:buFont typeface="Arial"/>
              <a:buChar char="•"/>
            </a:pPr>
            <a:r>
              <a:rPr lang="en-US" sz="2800" dirty="0" smtClean="0"/>
              <a:t>Temperature</a:t>
            </a:r>
          </a:p>
          <a:p>
            <a:pPr marL="514350" indent="-514350">
              <a:buFont typeface="Arial"/>
              <a:buChar char="•"/>
            </a:pPr>
            <a:r>
              <a:rPr lang="en-US" sz="2800" dirty="0" smtClean="0">
                <a:solidFill>
                  <a:srgbClr val="800000"/>
                </a:solidFill>
              </a:rPr>
              <a:t>Photosynthetically Active Radiation - PAR</a:t>
            </a:r>
          </a:p>
          <a:p>
            <a:pPr marL="514350" indent="-514350">
              <a:buFont typeface="Arial"/>
              <a:buChar char="•"/>
            </a:pPr>
            <a:r>
              <a:rPr lang="en-US" sz="2800" dirty="0" smtClean="0">
                <a:solidFill>
                  <a:srgbClr val="800000"/>
                </a:solidFill>
              </a:rPr>
              <a:t>Dissolved Oxygen</a:t>
            </a:r>
          </a:p>
          <a:p>
            <a:pPr marL="514350" indent="-514350">
              <a:buFont typeface="Arial"/>
              <a:buChar char="•"/>
            </a:pPr>
            <a:r>
              <a:rPr lang="en-US" sz="2800" dirty="0" smtClean="0"/>
              <a:t>pH</a:t>
            </a:r>
            <a:endParaRPr lang="en-US" sz="2800" dirty="0"/>
          </a:p>
        </p:txBody>
      </p:sp>
      <p:sp>
        <p:nvSpPr>
          <p:cNvPr id="36" name="TextBox 35"/>
          <p:cNvSpPr txBox="1"/>
          <p:nvPr/>
        </p:nvSpPr>
        <p:spPr>
          <a:xfrm>
            <a:off x="18079690" y="4814223"/>
            <a:ext cx="5904502" cy="7158883"/>
          </a:xfrm>
          <a:prstGeom prst="rect">
            <a:avLst/>
          </a:prstGeom>
          <a:noFill/>
        </p:spPr>
        <p:txBody>
          <a:bodyPr wrap="square" rtlCol="0">
            <a:spAutoFit/>
          </a:bodyPr>
          <a:lstStyle/>
          <a:p>
            <a:pPr marL="514350" indent="-514350"/>
            <a:r>
              <a:rPr lang="en-US" sz="2800" b="1" i="1" dirty="0" smtClean="0"/>
              <a:t>3. Chemical Profiling</a:t>
            </a:r>
          </a:p>
          <a:p>
            <a:pPr marL="514350" lvl="0" indent="-514350" defTabSz="457200">
              <a:spcBef>
                <a:spcPct val="20000"/>
              </a:spcBef>
              <a:buFont typeface="Arial"/>
              <a:buChar char="•"/>
              <a:defRPr/>
            </a:pPr>
            <a:r>
              <a:rPr lang="en-US" sz="2800" dirty="0" smtClean="0"/>
              <a:t>NO</a:t>
            </a:r>
            <a:r>
              <a:rPr lang="en-US" sz="2800" baseline="-25000" dirty="0" smtClean="0"/>
              <a:t>2</a:t>
            </a:r>
            <a:endParaRPr lang="en-US" sz="2800" dirty="0" smtClean="0"/>
          </a:p>
          <a:p>
            <a:pPr marL="514350" lvl="0" indent="-514350" defTabSz="457200">
              <a:spcBef>
                <a:spcPct val="20000"/>
              </a:spcBef>
              <a:buFont typeface="Arial"/>
              <a:buChar char="•"/>
              <a:defRPr/>
            </a:pPr>
            <a:r>
              <a:rPr lang="en-US" sz="2800" dirty="0" smtClean="0"/>
              <a:t>NO</a:t>
            </a:r>
            <a:r>
              <a:rPr lang="en-US" sz="2800" baseline="-25000" dirty="0" smtClean="0"/>
              <a:t>3</a:t>
            </a:r>
            <a:endParaRPr lang="en-US" sz="2800" dirty="0" smtClean="0"/>
          </a:p>
          <a:p>
            <a:pPr marL="514350" lvl="0" indent="-514350" defTabSz="457200">
              <a:spcBef>
                <a:spcPct val="20000"/>
              </a:spcBef>
              <a:buFont typeface="Arial"/>
              <a:buChar char="•"/>
              <a:defRPr/>
            </a:pPr>
            <a:r>
              <a:rPr lang="en-US" sz="2800" dirty="0" smtClean="0"/>
              <a:t>NH</a:t>
            </a:r>
            <a:r>
              <a:rPr lang="en-US" sz="2800" baseline="-25000" dirty="0" smtClean="0"/>
              <a:t>4</a:t>
            </a:r>
            <a:endParaRPr lang="en-US" sz="2800" dirty="0" smtClean="0"/>
          </a:p>
          <a:p>
            <a:pPr marL="514350" lvl="0" indent="-514350" defTabSz="457200">
              <a:spcBef>
                <a:spcPct val="20000"/>
              </a:spcBef>
              <a:buFont typeface="Arial"/>
              <a:buChar char="•"/>
              <a:defRPr/>
            </a:pPr>
            <a:r>
              <a:rPr lang="en-US" sz="2800" dirty="0" smtClean="0"/>
              <a:t>PO</a:t>
            </a:r>
            <a:r>
              <a:rPr lang="en-US" sz="2800" baseline="-25000" dirty="0" smtClean="0"/>
              <a:t>4</a:t>
            </a:r>
            <a:endParaRPr lang="en-US" sz="2800" dirty="0" smtClean="0"/>
          </a:p>
          <a:p>
            <a:pPr marL="514350" lvl="0" indent="-514350" defTabSz="457200">
              <a:spcBef>
                <a:spcPct val="20000"/>
              </a:spcBef>
              <a:buFont typeface="Arial"/>
              <a:buChar char="•"/>
              <a:defRPr/>
            </a:pPr>
            <a:r>
              <a:rPr lang="en-US" sz="2800" dirty="0" smtClean="0"/>
              <a:t>Dissolved Fe &amp; Mn</a:t>
            </a:r>
          </a:p>
          <a:p>
            <a:pPr marL="514350" lvl="0" indent="-514350" defTabSz="457200">
              <a:spcBef>
                <a:spcPct val="20000"/>
              </a:spcBef>
              <a:buFont typeface="Arial"/>
              <a:buChar char="•"/>
              <a:defRPr/>
            </a:pPr>
            <a:r>
              <a:rPr lang="en-US" sz="2800" dirty="0" smtClean="0"/>
              <a:t>Particulate Fe &amp; Mn</a:t>
            </a:r>
          </a:p>
          <a:p>
            <a:pPr marL="514350" lvl="0" indent="-514350" defTabSz="457200">
              <a:spcBef>
                <a:spcPct val="20000"/>
              </a:spcBef>
              <a:buFont typeface="Arial"/>
              <a:buChar char="•"/>
              <a:defRPr/>
            </a:pPr>
            <a:r>
              <a:rPr lang="en-US" sz="2800" dirty="0" smtClean="0"/>
              <a:t>H</a:t>
            </a:r>
            <a:r>
              <a:rPr lang="en-US" sz="2800" baseline="-25000" dirty="0" smtClean="0"/>
              <a:t>2</a:t>
            </a:r>
            <a:r>
              <a:rPr lang="en-US" sz="2800" dirty="0" smtClean="0"/>
              <a:t>S</a:t>
            </a:r>
          </a:p>
          <a:p>
            <a:pPr marL="514350" lvl="0" indent="-514350" defTabSz="457200">
              <a:spcBef>
                <a:spcPct val="20000"/>
              </a:spcBef>
              <a:buFont typeface="Arial"/>
              <a:buChar char="•"/>
              <a:defRPr/>
            </a:pPr>
            <a:r>
              <a:rPr lang="en-US" sz="2800" dirty="0" smtClean="0"/>
              <a:t>SO</a:t>
            </a:r>
            <a:r>
              <a:rPr lang="en-US" sz="2800" baseline="-25000" dirty="0" smtClean="0"/>
              <a:t>4</a:t>
            </a:r>
            <a:r>
              <a:rPr lang="en-US" sz="2800" dirty="0" smtClean="0"/>
              <a:t>/Cl</a:t>
            </a:r>
          </a:p>
          <a:p>
            <a:pPr marL="514350" lvl="0" indent="-514350" defTabSz="457200">
              <a:spcBef>
                <a:spcPct val="20000"/>
              </a:spcBef>
              <a:buFont typeface="Arial"/>
              <a:buChar char="•"/>
              <a:defRPr/>
            </a:pPr>
            <a:r>
              <a:rPr lang="en-US" sz="2800" dirty="0" smtClean="0"/>
              <a:t>Dissolved inorganic carbon</a:t>
            </a:r>
          </a:p>
          <a:p>
            <a:pPr marL="514350" lvl="0" indent="-514350" defTabSz="457200">
              <a:spcBef>
                <a:spcPct val="20000"/>
              </a:spcBef>
              <a:buFont typeface="Arial"/>
              <a:buChar char="•"/>
              <a:defRPr/>
            </a:pPr>
            <a:r>
              <a:rPr lang="en-US" sz="2800" dirty="0" smtClean="0"/>
              <a:t>Dissolved organic carbon</a:t>
            </a:r>
          </a:p>
          <a:p>
            <a:pPr marL="514350" lvl="0" indent="-514350" defTabSz="457200">
              <a:spcBef>
                <a:spcPct val="20000"/>
              </a:spcBef>
              <a:buFont typeface="Arial"/>
              <a:buChar char="•"/>
              <a:defRPr/>
            </a:pPr>
            <a:r>
              <a:rPr lang="en-US" sz="2800" dirty="0" smtClean="0"/>
              <a:t>Particulate organic carbon</a:t>
            </a:r>
          </a:p>
          <a:p>
            <a:pPr marL="514350" lvl="0" indent="-514350" defTabSz="457200">
              <a:spcBef>
                <a:spcPct val="20000"/>
              </a:spcBef>
              <a:buFont typeface="Arial"/>
              <a:buChar char="•"/>
              <a:defRPr/>
            </a:pPr>
            <a:r>
              <a:rPr lang="en-US" sz="2800" dirty="0" smtClean="0"/>
              <a:t>Chlorophyll A</a:t>
            </a:r>
          </a:p>
          <a:p>
            <a:pPr marL="514350" indent="-514350"/>
            <a:endParaRPr lang="en-US" sz="2800" dirty="0" smtClean="0"/>
          </a:p>
        </p:txBody>
      </p:sp>
      <p:sp>
        <p:nvSpPr>
          <p:cNvPr id="40" name="TextBox 39"/>
          <p:cNvSpPr txBox="1"/>
          <p:nvPr/>
        </p:nvSpPr>
        <p:spPr>
          <a:xfrm>
            <a:off x="12510497" y="8686501"/>
            <a:ext cx="4742464" cy="2677656"/>
          </a:xfrm>
          <a:prstGeom prst="rect">
            <a:avLst/>
          </a:prstGeom>
          <a:noFill/>
        </p:spPr>
        <p:txBody>
          <a:bodyPr wrap="square" rtlCol="0">
            <a:spAutoFit/>
          </a:bodyPr>
          <a:lstStyle/>
          <a:p>
            <a:pPr marL="514350" indent="-514350"/>
            <a:r>
              <a:rPr lang="en-US" sz="2800" b="1" i="1" dirty="0" smtClean="0"/>
              <a:t>2. Biological Profiling</a:t>
            </a:r>
          </a:p>
          <a:p>
            <a:pPr marL="514350" indent="-514350">
              <a:buFont typeface="Arial"/>
              <a:buChar char="•"/>
            </a:pPr>
            <a:r>
              <a:rPr lang="en-US" sz="2800" dirty="0" smtClean="0">
                <a:solidFill>
                  <a:srgbClr val="800000"/>
                </a:solidFill>
              </a:rPr>
              <a:t>Cell counts (DAPI</a:t>
            </a:r>
            <a:r>
              <a:rPr lang="en-US" sz="2800" dirty="0" smtClean="0"/>
              <a:t>)</a:t>
            </a:r>
            <a:br>
              <a:rPr lang="en-US" sz="2800" dirty="0" smtClean="0"/>
            </a:br>
            <a:r>
              <a:rPr lang="en-US" sz="2800" dirty="0" smtClean="0"/>
              <a:t>DNA quantification (picogreen)</a:t>
            </a:r>
          </a:p>
          <a:p>
            <a:pPr marL="514350" indent="-514350">
              <a:buFont typeface="Arial"/>
              <a:buChar char="•"/>
            </a:pPr>
            <a:r>
              <a:rPr lang="en-US" sz="2800" dirty="0" smtClean="0">
                <a:solidFill>
                  <a:srgbClr val="800000"/>
                </a:solidFill>
              </a:rPr>
              <a:t>Metagenome</a:t>
            </a:r>
          </a:p>
          <a:p>
            <a:pPr marL="514350" indent="-514350">
              <a:buFont typeface="Arial"/>
              <a:buChar char="•"/>
            </a:pPr>
            <a:r>
              <a:rPr lang="en-US" sz="2800" dirty="0" smtClean="0"/>
              <a:t>Metatranscriptome</a:t>
            </a:r>
          </a:p>
        </p:txBody>
      </p:sp>
      <p:sp>
        <p:nvSpPr>
          <p:cNvPr id="50" name="Frame 49"/>
          <p:cNvSpPr/>
          <p:nvPr/>
        </p:nvSpPr>
        <p:spPr>
          <a:xfrm>
            <a:off x="4986849" y="16992600"/>
            <a:ext cx="844760" cy="1066800"/>
          </a:xfrm>
          <a:prstGeom prst="frame">
            <a:avLst/>
          </a:prstGeom>
          <a:solidFill>
            <a:srgbClr val="C0504D"/>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p:nvPr/>
        </p:nvCxnSpPr>
        <p:spPr>
          <a:xfrm>
            <a:off x="5806209" y="17491175"/>
            <a:ext cx="1178791" cy="365025"/>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23403835" y="4259409"/>
            <a:ext cx="6950633" cy="6366757"/>
            <a:chOff x="24485600" y="4632949"/>
            <a:chExt cx="6950633" cy="6366757"/>
          </a:xfrm>
        </p:grpSpPr>
        <p:pic>
          <p:nvPicPr>
            <p:cNvPr id="45" name="Content Placeholder 3" descr="samplingMesh.jpg"/>
            <p:cNvPicPr>
              <a:picLocks noChangeAspect="1"/>
            </p:cNvPicPr>
            <p:nvPr/>
          </p:nvPicPr>
          <p:blipFill>
            <a:blip r:embed="rId11"/>
            <a:srcRect l="558" r="2637"/>
            <a:stretch>
              <a:fillRect/>
            </a:stretch>
          </p:blipFill>
          <p:spPr>
            <a:xfrm>
              <a:off x="24485600" y="4753659"/>
              <a:ext cx="6950633" cy="6246047"/>
            </a:xfrm>
            <a:prstGeom prst="rect">
              <a:avLst/>
            </a:prstGeom>
          </p:spPr>
        </p:pic>
        <p:sp>
          <p:nvSpPr>
            <p:cNvPr id="61" name="TextBox 60"/>
            <p:cNvSpPr txBox="1"/>
            <p:nvPr/>
          </p:nvSpPr>
          <p:spPr>
            <a:xfrm>
              <a:off x="25415535" y="4880659"/>
              <a:ext cx="1343930" cy="400110"/>
            </a:xfrm>
            <a:prstGeom prst="rect">
              <a:avLst/>
            </a:prstGeom>
            <a:noFill/>
          </p:spPr>
          <p:txBody>
            <a:bodyPr wrap="square" rtlCol="0">
              <a:spAutoFit/>
            </a:bodyPr>
            <a:lstStyle/>
            <a:p>
              <a:r>
                <a:rPr lang="en-US" sz="2000" dirty="0" smtClean="0"/>
                <a:t>6:45am  </a:t>
              </a:r>
              <a:endParaRPr lang="en-US" sz="2000" dirty="0"/>
            </a:p>
          </p:txBody>
        </p:sp>
        <p:sp>
          <p:nvSpPr>
            <p:cNvPr id="62" name="TextBox 61"/>
            <p:cNvSpPr txBox="1"/>
            <p:nvPr/>
          </p:nvSpPr>
          <p:spPr>
            <a:xfrm>
              <a:off x="26087500" y="4632949"/>
              <a:ext cx="1343930" cy="400110"/>
            </a:xfrm>
            <a:prstGeom prst="rect">
              <a:avLst/>
            </a:prstGeom>
            <a:noFill/>
          </p:spPr>
          <p:txBody>
            <a:bodyPr wrap="square" rtlCol="0">
              <a:spAutoFit/>
            </a:bodyPr>
            <a:lstStyle/>
            <a:p>
              <a:r>
                <a:rPr lang="en-US" sz="2000" dirty="0" smtClean="0"/>
                <a:t>10:12am  </a:t>
              </a:r>
              <a:endParaRPr lang="en-US" sz="2000" dirty="0"/>
            </a:p>
          </p:txBody>
        </p:sp>
        <p:sp>
          <p:nvSpPr>
            <p:cNvPr id="63" name="TextBox 62"/>
            <p:cNvSpPr txBox="1"/>
            <p:nvPr/>
          </p:nvSpPr>
          <p:spPr>
            <a:xfrm>
              <a:off x="26988065" y="4880659"/>
              <a:ext cx="1343930" cy="400110"/>
            </a:xfrm>
            <a:prstGeom prst="rect">
              <a:avLst/>
            </a:prstGeom>
            <a:noFill/>
          </p:spPr>
          <p:txBody>
            <a:bodyPr wrap="square" rtlCol="0">
              <a:spAutoFit/>
            </a:bodyPr>
            <a:lstStyle/>
            <a:p>
              <a:r>
                <a:rPr lang="en-US" sz="2000" dirty="0" smtClean="0"/>
                <a:t>2:44pm  </a:t>
              </a:r>
              <a:endParaRPr lang="en-US" sz="2000" dirty="0"/>
            </a:p>
          </p:txBody>
        </p:sp>
        <p:sp>
          <p:nvSpPr>
            <p:cNvPr id="64" name="TextBox 63"/>
            <p:cNvSpPr txBox="1"/>
            <p:nvPr/>
          </p:nvSpPr>
          <p:spPr>
            <a:xfrm>
              <a:off x="27609230" y="4632949"/>
              <a:ext cx="1343930" cy="400110"/>
            </a:xfrm>
            <a:prstGeom prst="rect">
              <a:avLst/>
            </a:prstGeom>
            <a:noFill/>
          </p:spPr>
          <p:txBody>
            <a:bodyPr wrap="square" rtlCol="0">
              <a:spAutoFit/>
            </a:bodyPr>
            <a:lstStyle/>
            <a:p>
              <a:r>
                <a:rPr lang="en-US" sz="2000" dirty="0" smtClean="0"/>
                <a:t>6:15pm</a:t>
              </a:r>
              <a:endParaRPr lang="en-US" sz="2000" dirty="0"/>
            </a:p>
          </p:txBody>
        </p:sp>
        <p:sp>
          <p:nvSpPr>
            <p:cNvPr id="65" name="TextBox 64"/>
            <p:cNvSpPr txBox="1"/>
            <p:nvPr/>
          </p:nvSpPr>
          <p:spPr>
            <a:xfrm>
              <a:off x="28281195" y="4880659"/>
              <a:ext cx="1343930" cy="400110"/>
            </a:xfrm>
            <a:prstGeom prst="rect">
              <a:avLst/>
            </a:prstGeom>
            <a:noFill/>
          </p:spPr>
          <p:txBody>
            <a:bodyPr wrap="square" rtlCol="0">
              <a:spAutoFit/>
            </a:bodyPr>
            <a:lstStyle/>
            <a:p>
              <a:r>
                <a:rPr lang="en-US" sz="2000" dirty="0" smtClean="0"/>
                <a:t>9:02pm</a:t>
              </a:r>
              <a:endParaRPr lang="en-US" sz="2000" dirty="0"/>
            </a:p>
          </p:txBody>
        </p:sp>
        <p:sp>
          <p:nvSpPr>
            <p:cNvPr id="66" name="TextBox 65"/>
            <p:cNvSpPr txBox="1"/>
            <p:nvPr/>
          </p:nvSpPr>
          <p:spPr>
            <a:xfrm>
              <a:off x="28699160" y="4632949"/>
              <a:ext cx="1343930" cy="400110"/>
            </a:xfrm>
            <a:prstGeom prst="rect">
              <a:avLst/>
            </a:prstGeom>
            <a:noFill/>
          </p:spPr>
          <p:txBody>
            <a:bodyPr wrap="square" rtlCol="0">
              <a:spAutoFit/>
            </a:bodyPr>
            <a:lstStyle/>
            <a:p>
              <a:r>
                <a:rPr lang="en-US" sz="2000" dirty="0" smtClean="0"/>
                <a:t>12:14am</a:t>
              </a:r>
              <a:endParaRPr lang="en-US" sz="2000" dirty="0"/>
            </a:p>
          </p:txBody>
        </p:sp>
        <p:sp>
          <p:nvSpPr>
            <p:cNvPr id="67" name="TextBox 66"/>
            <p:cNvSpPr txBox="1"/>
            <p:nvPr/>
          </p:nvSpPr>
          <p:spPr>
            <a:xfrm>
              <a:off x="29625125" y="4880659"/>
              <a:ext cx="1343930" cy="400110"/>
            </a:xfrm>
            <a:prstGeom prst="rect">
              <a:avLst/>
            </a:prstGeom>
            <a:noFill/>
          </p:spPr>
          <p:txBody>
            <a:bodyPr wrap="square" rtlCol="0">
              <a:spAutoFit/>
            </a:bodyPr>
            <a:lstStyle/>
            <a:p>
              <a:r>
                <a:rPr lang="en-US" sz="2000" dirty="0" smtClean="0"/>
                <a:t>4:44am</a:t>
              </a:r>
              <a:endParaRPr lang="en-US" sz="2000" dirty="0"/>
            </a:p>
          </p:txBody>
        </p:sp>
      </p:grpSp>
      <p:pic>
        <p:nvPicPr>
          <p:cNvPr id="32" name="Picture 31" descr="DO-%sat.jpg"/>
          <p:cNvPicPr>
            <a:picLocks noChangeAspect="1"/>
          </p:cNvPicPr>
          <p:nvPr/>
        </p:nvPicPr>
        <p:blipFill>
          <a:blip r:embed="rId12"/>
          <a:srcRect l="2910" t="4170" r="4141" b="8249"/>
          <a:stretch>
            <a:fillRect/>
          </a:stretch>
        </p:blipFill>
        <p:spPr>
          <a:xfrm>
            <a:off x="23708241" y="12409466"/>
            <a:ext cx="7920767" cy="6631290"/>
          </a:xfrm>
          <a:prstGeom prst="rect">
            <a:avLst/>
          </a:prstGeom>
        </p:spPr>
      </p:pic>
      <p:sp>
        <p:nvSpPr>
          <p:cNvPr id="77" name="TextBox 76"/>
          <p:cNvSpPr txBox="1"/>
          <p:nvPr/>
        </p:nvSpPr>
        <p:spPr>
          <a:xfrm>
            <a:off x="23403835" y="19260885"/>
            <a:ext cx="8298733" cy="1384995"/>
          </a:xfrm>
          <a:prstGeom prst="rect">
            <a:avLst/>
          </a:prstGeom>
          <a:noFill/>
        </p:spPr>
        <p:txBody>
          <a:bodyPr wrap="square" rtlCol="0">
            <a:spAutoFit/>
          </a:bodyPr>
          <a:lstStyle/>
          <a:p>
            <a:r>
              <a:rPr lang="en-US" sz="2800" dirty="0" smtClean="0"/>
              <a:t>Graph 4. Dissolved oxygen peaks at 3-4m due to photosynthetic activity, and the top 2m are well mixed with atmospheric oxygen.</a:t>
            </a:r>
            <a:endParaRPr lang="en-US" sz="2800" dirty="0"/>
          </a:p>
        </p:txBody>
      </p:sp>
      <p:sp>
        <p:nvSpPr>
          <p:cNvPr id="75" name="TextBox 74"/>
          <p:cNvSpPr txBox="1"/>
          <p:nvPr/>
        </p:nvSpPr>
        <p:spPr>
          <a:xfrm>
            <a:off x="12531422" y="19236389"/>
            <a:ext cx="10872414" cy="1384995"/>
          </a:xfrm>
          <a:prstGeom prst="rect">
            <a:avLst/>
          </a:prstGeom>
          <a:noFill/>
        </p:spPr>
        <p:txBody>
          <a:bodyPr wrap="square" rtlCol="0">
            <a:spAutoFit/>
          </a:bodyPr>
          <a:lstStyle/>
          <a:p>
            <a:r>
              <a:rPr lang="en-US" sz="2800" dirty="0" smtClean="0"/>
              <a:t>Graphs 2 &amp; 3. Graph 2 demonstrates that there is a continual gradient in salinity over depth, but graph 3 exhibits dynamic change over time since PAR is dependent upon the sunrise and sunset.  </a:t>
            </a:r>
            <a:endParaRPr lang="en-US" sz="2800" dirty="0"/>
          </a:p>
        </p:txBody>
      </p:sp>
      <p:grpSp>
        <p:nvGrpSpPr>
          <p:cNvPr id="79" name="Group 78"/>
          <p:cNvGrpSpPr/>
          <p:nvPr/>
        </p:nvGrpSpPr>
        <p:grpSpPr>
          <a:xfrm>
            <a:off x="27219474" y="15943316"/>
            <a:ext cx="4590820" cy="2521701"/>
            <a:chOff x="17720" y="1011325"/>
            <a:chExt cx="3900242" cy="2597371"/>
          </a:xfrm>
        </p:grpSpPr>
        <p:sp>
          <p:nvSpPr>
            <p:cNvPr id="81" name="Rectangle 80"/>
            <p:cNvSpPr/>
            <p:nvPr/>
          </p:nvSpPr>
          <p:spPr>
            <a:xfrm>
              <a:off x="17720" y="1011325"/>
              <a:ext cx="3765562" cy="25973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82" name="Group 19"/>
            <p:cNvGrpSpPr/>
            <p:nvPr/>
          </p:nvGrpSpPr>
          <p:grpSpPr>
            <a:xfrm>
              <a:off x="39681" y="1287173"/>
              <a:ext cx="3878281" cy="2118647"/>
              <a:chOff x="3096705" y="1016999"/>
              <a:chExt cx="3878281" cy="2118647"/>
            </a:xfrm>
          </p:grpSpPr>
          <p:sp>
            <p:nvSpPr>
              <p:cNvPr id="83" name="TextBox 82"/>
              <p:cNvSpPr txBox="1"/>
              <p:nvPr/>
            </p:nvSpPr>
            <p:spPr>
              <a:xfrm>
                <a:off x="3096705" y="2108087"/>
                <a:ext cx="575157" cy="412116"/>
              </a:xfrm>
              <a:prstGeom prst="rect">
                <a:avLst/>
              </a:prstGeom>
              <a:noFill/>
            </p:spPr>
            <p:txBody>
              <a:bodyPr wrap="square" rtlCol="0">
                <a:spAutoFit/>
              </a:bodyPr>
              <a:lstStyle/>
              <a:p>
                <a:r>
                  <a:rPr lang="en-US" sz="2000" b="1" dirty="0" smtClean="0"/>
                  <a:t>CO</a:t>
                </a:r>
                <a:r>
                  <a:rPr lang="en-US" sz="2000" b="1" baseline="-25000" dirty="0" smtClean="0"/>
                  <a:t>2</a:t>
                </a:r>
                <a:endParaRPr lang="en-US" sz="2000" b="1" dirty="0"/>
              </a:p>
            </p:txBody>
          </p:sp>
          <p:sp>
            <p:nvSpPr>
              <p:cNvPr id="84" name="TextBox 83"/>
              <p:cNvSpPr txBox="1"/>
              <p:nvPr/>
            </p:nvSpPr>
            <p:spPr>
              <a:xfrm>
                <a:off x="5535106" y="2108087"/>
                <a:ext cx="582212" cy="412116"/>
              </a:xfrm>
              <a:prstGeom prst="rect">
                <a:avLst/>
              </a:prstGeom>
              <a:noFill/>
            </p:spPr>
            <p:txBody>
              <a:bodyPr wrap="square" rtlCol="0">
                <a:spAutoFit/>
              </a:bodyPr>
              <a:lstStyle/>
              <a:p>
                <a:r>
                  <a:rPr lang="en-US" sz="2000" b="1" dirty="0" smtClean="0"/>
                  <a:t>OM</a:t>
                </a:r>
                <a:endParaRPr lang="en-US" sz="2000" b="1" dirty="0"/>
              </a:p>
            </p:txBody>
          </p:sp>
          <p:sp>
            <p:nvSpPr>
              <p:cNvPr id="85" name="TextBox 84"/>
              <p:cNvSpPr txBox="1"/>
              <p:nvPr/>
            </p:nvSpPr>
            <p:spPr>
              <a:xfrm>
                <a:off x="4345756" y="1016999"/>
                <a:ext cx="452368" cy="412116"/>
              </a:xfrm>
              <a:prstGeom prst="rect">
                <a:avLst/>
              </a:prstGeom>
              <a:noFill/>
            </p:spPr>
            <p:txBody>
              <a:bodyPr wrap="square" rtlCol="0">
                <a:spAutoFit/>
              </a:bodyPr>
              <a:lstStyle/>
              <a:p>
                <a:r>
                  <a:rPr lang="en-US" sz="2000" b="1" i="1" dirty="0" smtClean="0"/>
                  <a:t>h</a:t>
                </a:r>
                <a:r>
                  <a:rPr lang="en-US" sz="2000" b="1" i="1" dirty="0" smtClean="0">
                    <a:sym typeface="Symbol"/>
                  </a:rPr>
                  <a:t></a:t>
                </a:r>
                <a:endParaRPr lang="en-US" sz="2000" b="1" i="1" dirty="0"/>
              </a:p>
            </p:txBody>
          </p:sp>
          <p:sp>
            <p:nvSpPr>
              <p:cNvPr id="86" name="TextBox 85"/>
              <p:cNvSpPr txBox="1"/>
              <p:nvPr/>
            </p:nvSpPr>
            <p:spPr>
              <a:xfrm>
                <a:off x="4327064" y="2107268"/>
                <a:ext cx="444352" cy="412116"/>
              </a:xfrm>
              <a:prstGeom prst="rect">
                <a:avLst/>
              </a:prstGeom>
              <a:noFill/>
            </p:spPr>
            <p:txBody>
              <a:bodyPr wrap="square" rtlCol="0">
                <a:spAutoFit/>
              </a:bodyPr>
              <a:lstStyle/>
              <a:p>
                <a:r>
                  <a:rPr lang="en-US" sz="2000" b="1" dirty="0" smtClean="0"/>
                  <a:t>O</a:t>
                </a:r>
                <a:r>
                  <a:rPr lang="en-US" sz="2000" b="1" baseline="-25000" dirty="0" smtClean="0"/>
                  <a:t>2</a:t>
                </a:r>
                <a:endParaRPr lang="en-US" sz="2000" b="1" dirty="0"/>
              </a:p>
            </p:txBody>
          </p:sp>
          <p:grpSp>
            <p:nvGrpSpPr>
              <p:cNvPr id="87" name="Group 24"/>
              <p:cNvGrpSpPr/>
              <p:nvPr/>
            </p:nvGrpSpPr>
            <p:grpSpPr>
              <a:xfrm>
                <a:off x="3623821" y="1382830"/>
                <a:ext cx="1970202" cy="773495"/>
                <a:chOff x="3623821" y="1382830"/>
                <a:chExt cx="1970202" cy="773495"/>
              </a:xfrm>
            </p:grpSpPr>
            <p:sp>
              <p:nvSpPr>
                <p:cNvPr id="94" name="Freeform 11"/>
                <p:cNvSpPr/>
                <p:nvPr/>
              </p:nvSpPr>
              <p:spPr>
                <a:xfrm>
                  <a:off x="3623821" y="1591844"/>
                  <a:ext cx="1970202" cy="564481"/>
                </a:xfrm>
                <a:custGeom>
                  <a:avLst/>
                  <a:gdLst>
                    <a:gd name="connsiteX0" fmla="*/ 0 w 1932495"/>
                    <a:gd name="connsiteY0" fmla="*/ 0 h 56560"/>
                    <a:gd name="connsiteX1" fmla="*/ 1932495 w 1932495"/>
                    <a:gd name="connsiteY1" fmla="*/ 56560 h 56560"/>
                    <a:gd name="connsiteX0" fmla="*/ 0 w 1932495"/>
                    <a:gd name="connsiteY0" fmla="*/ 122266 h 178826"/>
                    <a:gd name="connsiteX1" fmla="*/ 1932495 w 1932495"/>
                    <a:gd name="connsiteY1" fmla="*/ 178826 h 178826"/>
                    <a:gd name="connsiteX0" fmla="*/ 0 w 1838227"/>
                    <a:gd name="connsiteY0" fmla="*/ 115678 h 181665"/>
                    <a:gd name="connsiteX1" fmla="*/ 1838227 w 1838227"/>
                    <a:gd name="connsiteY1" fmla="*/ 181665 h 181665"/>
                    <a:gd name="connsiteX0" fmla="*/ 0 w 1838227"/>
                    <a:gd name="connsiteY0" fmla="*/ 157051 h 223038"/>
                    <a:gd name="connsiteX1" fmla="*/ 1838227 w 1838227"/>
                    <a:gd name="connsiteY1" fmla="*/ 223038 h 223038"/>
                    <a:gd name="connsiteX0" fmla="*/ 0 w 1838227"/>
                    <a:gd name="connsiteY0" fmla="*/ 172995 h 238982"/>
                    <a:gd name="connsiteX1" fmla="*/ 1838227 w 1838227"/>
                    <a:gd name="connsiteY1" fmla="*/ 238982 h 238982"/>
                    <a:gd name="connsiteX0" fmla="*/ 0 w 1800520"/>
                    <a:gd name="connsiteY0" fmla="*/ 189057 h 226763"/>
                    <a:gd name="connsiteX1" fmla="*/ 1800520 w 1800520"/>
                    <a:gd name="connsiteY1" fmla="*/ 226763 h 226763"/>
                    <a:gd name="connsiteX0" fmla="*/ 0 w 1904215"/>
                    <a:gd name="connsiteY0" fmla="*/ 153186 h 256879"/>
                    <a:gd name="connsiteX1" fmla="*/ 1904215 w 1904215"/>
                    <a:gd name="connsiteY1" fmla="*/ 256879 h 256879"/>
                    <a:gd name="connsiteX0" fmla="*/ 0 w 1904215"/>
                    <a:gd name="connsiteY0" fmla="*/ 292149 h 395842"/>
                    <a:gd name="connsiteX1" fmla="*/ 1904215 w 1904215"/>
                    <a:gd name="connsiteY1" fmla="*/ 395842 h 395842"/>
                    <a:gd name="connsiteX0" fmla="*/ 0 w 1970202"/>
                    <a:gd name="connsiteY0" fmla="*/ 314022 h 361155"/>
                    <a:gd name="connsiteX1" fmla="*/ 1970202 w 1970202"/>
                    <a:gd name="connsiteY1" fmla="*/ 361155 h 361155"/>
                    <a:gd name="connsiteX0" fmla="*/ 0 w 1970202"/>
                    <a:gd name="connsiteY0" fmla="*/ 463035 h 510168"/>
                    <a:gd name="connsiteX1" fmla="*/ 1970202 w 1970202"/>
                    <a:gd name="connsiteY1" fmla="*/ 510168 h 510168"/>
                    <a:gd name="connsiteX0" fmla="*/ 0 w 1970202"/>
                    <a:gd name="connsiteY0" fmla="*/ 517348 h 564481"/>
                    <a:gd name="connsiteX1" fmla="*/ 1970202 w 1970202"/>
                    <a:gd name="connsiteY1" fmla="*/ 564481 h 564481"/>
                  </a:gdLst>
                  <a:ahLst/>
                  <a:cxnLst>
                    <a:cxn ang="0">
                      <a:pos x="connsiteX0" y="connsiteY0"/>
                    </a:cxn>
                    <a:cxn ang="0">
                      <a:pos x="connsiteX1" y="connsiteY1"/>
                    </a:cxn>
                  </a:cxnLst>
                  <a:rect l="l" t="t" r="r" b="b"/>
                  <a:pathLst>
                    <a:path w="1970202" h="564481">
                      <a:moveTo>
                        <a:pt x="0" y="517348"/>
                      </a:moveTo>
                      <a:cubicBezTo>
                        <a:pt x="559324" y="-142530"/>
                        <a:pt x="1260049" y="-217943"/>
                        <a:pt x="1970202" y="564481"/>
                      </a:cubicBezTo>
                    </a:path>
                  </a:pathLst>
                </a:custGeom>
                <a:noFill/>
                <a:ln>
                  <a:solidFill>
                    <a:schemeClr val="accent3"/>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5" name="Freeform 94"/>
                <p:cNvSpPr/>
                <p:nvPr/>
              </p:nvSpPr>
              <p:spPr>
                <a:xfrm flipV="1">
                  <a:off x="4568012" y="1382830"/>
                  <a:ext cx="716436" cy="490194"/>
                </a:xfrm>
                <a:custGeom>
                  <a:avLst/>
                  <a:gdLst>
                    <a:gd name="connsiteX0" fmla="*/ 0 w 1932495"/>
                    <a:gd name="connsiteY0" fmla="*/ 0 h 56560"/>
                    <a:gd name="connsiteX1" fmla="*/ 1932495 w 1932495"/>
                    <a:gd name="connsiteY1" fmla="*/ 56560 h 56560"/>
                    <a:gd name="connsiteX0" fmla="*/ 0 w 1932495"/>
                    <a:gd name="connsiteY0" fmla="*/ 122266 h 178826"/>
                    <a:gd name="connsiteX1" fmla="*/ 1932495 w 1932495"/>
                    <a:gd name="connsiteY1" fmla="*/ 178826 h 178826"/>
                    <a:gd name="connsiteX0" fmla="*/ 0 w 1838227"/>
                    <a:gd name="connsiteY0" fmla="*/ 115678 h 181665"/>
                    <a:gd name="connsiteX1" fmla="*/ 1838227 w 1838227"/>
                    <a:gd name="connsiteY1" fmla="*/ 181665 h 181665"/>
                    <a:gd name="connsiteX0" fmla="*/ 0 w 1838227"/>
                    <a:gd name="connsiteY0" fmla="*/ 157051 h 223038"/>
                    <a:gd name="connsiteX1" fmla="*/ 1838227 w 1838227"/>
                    <a:gd name="connsiteY1" fmla="*/ 223038 h 223038"/>
                    <a:gd name="connsiteX0" fmla="*/ 0 w 1838227"/>
                    <a:gd name="connsiteY0" fmla="*/ 172995 h 238982"/>
                    <a:gd name="connsiteX1" fmla="*/ 1838227 w 1838227"/>
                    <a:gd name="connsiteY1" fmla="*/ 238982 h 238982"/>
                    <a:gd name="connsiteX0" fmla="*/ 0 w 1800520"/>
                    <a:gd name="connsiteY0" fmla="*/ 189057 h 226763"/>
                    <a:gd name="connsiteX1" fmla="*/ 1800520 w 1800520"/>
                    <a:gd name="connsiteY1" fmla="*/ 226763 h 226763"/>
                    <a:gd name="connsiteX0" fmla="*/ 0 w 1904215"/>
                    <a:gd name="connsiteY0" fmla="*/ 153186 h 256879"/>
                    <a:gd name="connsiteX1" fmla="*/ 1904215 w 1904215"/>
                    <a:gd name="connsiteY1" fmla="*/ 256879 h 256879"/>
                    <a:gd name="connsiteX0" fmla="*/ 0 w 1904215"/>
                    <a:gd name="connsiteY0" fmla="*/ 292149 h 395842"/>
                    <a:gd name="connsiteX1" fmla="*/ 1904215 w 1904215"/>
                    <a:gd name="connsiteY1" fmla="*/ 395842 h 395842"/>
                    <a:gd name="connsiteX0" fmla="*/ 0 w 1970202"/>
                    <a:gd name="connsiteY0" fmla="*/ 314022 h 361155"/>
                    <a:gd name="connsiteX1" fmla="*/ 1970202 w 1970202"/>
                    <a:gd name="connsiteY1" fmla="*/ 361155 h 361155"/>
                    <a:gd name="connsiteX0" fmla="*/ 0 w 1970202"/>
                    <a:gd name="connsiteY0" fmla="*/ 463035 h 510168"/>
                    <a:gd name="connsiteX1" fmla="*/ 1970202 w 1970202"/>
                    <a:gd name="connsiteY1" fmla="*/ 510168 h 510168"/>
                    <a:gd name="connsiteX0" fmla="*/ 0 w 1970202"/>
                    <a:gd name="connsiteY0" fmla="*/ 517348 h 564481"/>
                    <a:gd name="connsiteX1" fmla="*/ 1970202 w 1970202"/>
                    <a:gd name="connsiteY1" fmla="*/ 564481 h 564481"/>
                    <a:gd name="connsiteX0" fmla="*/ 0 w 876692"/>
                    <a:gd name="connsiteY0" fmla="*/ 546870 h 546870"/>
                    <a:gd name="connsiteX1" fmla="*/ 876692 w 876692"/>
                    <a:gd name="connsiteY1" fmla="*/ 537443 h 546870"/>
                    <a:gd name="connsiteX0" fmla="*/ 0 w 876692"/>
                    <a:gd name="connsiteY0" fmla="*/ 367332 h 367332"/>
                    <a:gd name="connsiteX1" fmla="*/ 876692 w 876692"/>
                    <a:gd name="connsiteY1" fmla="*/ 357905 h 367332"/>
                    <a:gd name="connsiteX0" fmla="*/ 0 w 848411"/>
                    <a:gd name="connsiteY0" fmla="*/ 367332 h 367332"/>
                    <a:gd name="connsiteX1" fmla="*/ 848411 w 848411"/>
                    <a:gd name="connsiteY1" fmla="*/ 357905 h 367332"/>
                    <a:gd name="connsiteX0" fmla="*/ 0 w 848411"/>
                    <a:gd name="connsiteY0" fmla="*/ 335238 h 335238"/>
                    <a:gd name="connsiteX1" fmla="*/ 848411 w 848411"/>
                    <a:gd name="connsiteY1" fmla="*/ 325811 h 335238"/>
                    <a:gd name="connsiteX0" fmla="*/ 0 w 716436"/>
                    <a:gd name="connsiteY0" fmla="*/ 615398 h 615398"/>
                    <a:gd name="connsiteX1" fmla="*/ 716436 w 716436"/>
                    <a:gd name="connsiteY1" fmla="*/ 125204 h 615398"/>
                    <a:gd name="connsiteX0" fmla="*/ 0 w 716436"/>
                    <a:gd name="connsiteY0" fmla="*/ 490194 h 490194"/>
                    <a:gd name="connsiteX1" fmla="*/ 716436 w 716436"/>
                    <a:gd name="connsiteY1" fmla="*/ 0 h 490194"/>
                    <a:gd name="connsiteX0" fmla="*/ 0 w 716436"/>
                    <a:gd name="connsiteY0" fmla="*/ 490194 h 490194"/>
                    <a:gd name="connsiteX1" fmla="*/ 716436 w 716436"/>
                    <a:gd name="connsiteY1" fmla="*/ 0 h 490194"/>
                  </a:gdLst>
                  <a:ahLst/>
                  <a:cxnLst>
                    <a:cxn ang="0">
                      <a:pos x="connsiteX0" y="connsiteY0"/>
                    </a:cxn>
                    <a:cxn ang="0">
                      <a:pos x="connsiteX1" y="connsiteY1"/>
                    </a:cxn>
                  </a:cxnLst>
                  <a:rect l="l" t="t" r="r" b="b"/>
                  <a:pathLst>
                    <a:path w="716436" h="490194">
                      <a:moveTo>
                        <a:pt x="0" y="490194"/>
                      </a:moveTo>
                      <a:cubicBezTo>
                        <a:pt x="69131" y="263949"/>
                        <a:pt x="487050" y="245098"/>
                        <a:pt x="716436" y="0"/>
                      </a:cubicBezTo>
                    </a:path>
                  </a:pathLst>
                </a:custGeom>
                <a:noFill/>
                <a:ln>
                  <a:solidFill>
                    <a:schemeClr val="accent3"/>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6" name="Freeform 95"/>
                <p:cNvSpPr/>
                <p:nvPr/>
              </p:nvSpPr>
              <p:spPr>
                <a:xfrm>
                  <a:off x="3629542" y="1752600"/>
                  <a:ext cx="876692" cy="367332"/>
                </a:xfrm>
                <a:custGeom>
                  <a:avLst/>
                  <a:gdLst>
                    <a:gd name="connsiteX0" fmla="*/ 0 w 1932495"/>
                    <a:gd name="connsiteY0" fmla="*/ 0 h 56560"/>
                    <a:gd name="connsiteX1" fmla="*/ 1932495 w 1932495"/>
                    <a:gd name="connsiteY1" fmla="*/ 56560 h 56560"/>
                    <a:gd name="connsiteX0" fmla="*/ 0 w 1932495"/>
                    <a:gd name="connsiteY0" fmla="*/ 122266 h 178826"/>
                    <a:gd name="connsiteX1" fmla="*/ 1932495 w 1932495"/>
                    <a:gd name="connsiteY1" fmla="*/ 178826 h 178826"/>
                    <a:gd name="connsiteX0" fmla="*/ 0 w 1838227"/>
                    <a:gd name="connsiteY0" fmla="*/ 115678 h 181665"/>
                    <a:gd name="connsiteX1" fmla="*/ 1838227 w 1838227"/>
                    <a:gd name="connsiteY1" fmla="*/ 181665 h 181665"/>
                    <a:gd name="connsiteX0" fmla="*/ 0 w 1838227"/>
                    <a:gd name="connsiteY0" fmla="*/ 157051 h 223038"/>
                    <a:gd name="connsiteX1" fmla="*/ 1838227 w 1838227"/>
                    <a:gd name="connsiteY1" fmla="*/ 223038 h 223038"/>
                    <a:gd name="connsiteX0" fmla="*/ 0 w 1838227"/>
                    <a:gd name="connsiteY0" fmla="*/ 172995 h 238982"/>
                    <a:gd name="connsiteX1" fmla="*/ 1838227 w 1838227"/>
                    <a:gd name="connsiteY1" fmla="*/ 238982 h 238982"/>
                    <a:gd name="connsiteX0" fmla="*/ 0 w 1800520"/>
                    <a:gd name="connsiteY0" fmla="*/ 189057 h 226763"/>
                    <a:gd name="connsiteX1" fmla="*/ 1800520 w 1800520"/>
                    <a:gd name="connsiteY1" fmla="*/ 226763 h 226763"/>
                    <a:gd name="connsiteX0" fmla="*/ 0 w 1904215"/>
                    <a:gd name="connsiteY0" fmla="*/ 153186 h 256879"/>
                    <a:gd name="connsiteX1" fmla="*/ 1904215 w 1904215"/>
                    <a:gd name="connsiteY1" fmla="*/ 256879 h 256879"/>
                    <a:gd name="connsiteX0" fmla="*/ 0 w 1904215"/>
                    <a:gd name="connsiteY0" fmla="*/ 292149 h 395842"/>
                    <a:gd name="connsiteX1" fmla="*/ 1904215 w 1904215"/>
                    <a:gd name="connsiteY1" fmla="*/ 395842 h 395842"/>
                    <a:gd name="connsiteX0" fmla="*/ 0 w 1970202"/>
                    <a:gd name="connsiteY0" fmla="*/ 314022 h 361155"/>
                    <a:gd name="connsiteX1" fmla="*/ 1970202 w 1970202"/>
                    <a:gd name="connsiteY1" fmla="*/ 361155 h 361155"/>
                    <a:gd name="connsiteX0" fmla="*/ 0 w 1970202"/>
                    <a:gd name="connsiteY0" fmla="*/ 463035 h 510168"/>
                    <a:gd name="connsiteX1" fmla="*/ 1970202 w 1970202"/>
                    <a:gd name="connsiteY1" fmla="*/ 510168 h 510168"/>
                    <a:gd name="connsiteX0" fmla="*/ 0 w 1970202"/>
                    <a:gd name="connsiteY0" fmla="*/ 517348 h 564481"/>
                    <a:gd name="connsiteX1" fmla="*/ 1970202 w 1970202"/>
                    <a:gd name="connsiteY1" fmla="*/ 564481 h 564481"/>
                    <a:gd name="connsiteX0" fmla="*/ 0 w 876692"/>
                    <a:gd name="connsiteY0" fmla="*/ 546870 h 546870"/>
                    <a:gd name="connsiteX1" fmla="*/ 876692 w 876692"/>
                    <a:gd name="connsiteY1" fmla="*/ 537443 h 546870"/>
                    <a:gd name="connsiteX0" fmla="*/ 0 w 876692"/>
                    <a:gd name="connsiteY0" fmla="*/ 367332 h 367332"/>
                    <a:gd name="connsiteX1" fmla="*/ 876692 w 876692"/>
                    <a:gd name="connsiteY1" fmla="*/ 357905 h 367332"/>
                  </a:gdLst>
                  <a:ahLst/>
                  <a:cxnLst>
                    <a:cxn ang="0">
                      <a:pos x="connsiteX0" y="connsiteY0"/>
                    </a:cxn>
                    <a:cxn ang="0">
                      <a:pos x="connsiteX1" y="connsiteY1"/>
                    </a:cxn>
                  </a:cxnLst>
                  <a:rect l="l" t="t" r="r" b="b"/>
                  <a:pathLst>
                    <a:path w="876692" h="367332">
                      <a:moveTo>
                        <a:pt x="0" y="367332"/>
                      </a:moveTo>
                      <a:cubicBezTo>
                        <a:pt x="559324" y="-292546"/>
                        <a:pt x="760428" y="84529"/>
                        <a:pt x="876692" y="357905"/>
                      </a:cubicBezTo>
                    </a:path>
                  </a:pathLst>
                </a:custGeom>
                <a:noFill/>
                <a:ln>
                  <a:solidFill>
                    <a:schemeClr val="accent3"/>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nvGrpSpPr>
              <p:cNvPr id="88" name="Group 29"/>
              <p:cNvGrpSpPr/>
              <p:nvPr/>
            </p:nvGrpSpPr>
            <p:grpSpPr>
              <a:xfrm>
                <a:off x="3586899" y="2492862"/>
                <a:ext cx="1970202" cy="564481"/>
                <a:chOff x="3586899" y="2492862"/>
                <a:chExt cx="1970202" cy="564481"/>
              </a:xfrm>
            </p:grpSpPr>
            <p:sp>
              <p:nvSpPr>
                <p:cNvPr id="91" name="Freeform 90"/>
                <p:cNvSpPr/>
                <p:nvPr/>
              </p:nvSpPr>
              <p:spPr>
                <a:xfrm flipH="1" flipV="1">
                  <a:off x="3586899" y="2492862"/>
                  <a:ext cx="1970202" cy="564481"/>
                </a:xfrm>
                <a:custGeom>
                  <a:avLst/>
                  <a:gdLst>
                    <a:gd name="connsiteX0" fmla="*/ 0 w 1932495"/>
                    <a:gd name="connsiteY0" fmla="*/ 0 h 56560"/>
                    <a:gd name="connsiteX1" fmla="*/ 1932495 w 1932495"/>
                    <a:gd name="connsiteY1" fmla="*/ 56560 h 56560"/>
                    <a:gd name="connsiteX0" fmla="*/ 0 w 1932495"/>
                    <a:gd name="connsiteY0" fmla="*/ 122266 h 178826"/>
                    <a:gd name="connsiteX1" fmla="*/ 1932495 w 1932495"/>
                    <a:gd name="connsiteY1" fmla="*/ 178826 h 178826"/>
                    <a:gd name="connsiteX0" fmla="*/ 0 w 1838227"/>
                    <a:gd name="connsiteY0" fmla="*/ 115678 h 181665"/>
                    <a:gd name="connsiteX1" fmla="*/ 1838227 w 1838227"/>
                    <a:gd name="connsiteY1" fmla="*/ 181665 h 181665"/>
                    <a:gd name="connsiteX0" fmla="*/ 0 w 1838227"/>
                    <a:gd name="connsiteY0" fmla="*/ 157051 h 223038"/>
                    <a:gd name="connsiteX1" fmla="*/ 1838227 w 1838227"/>
                    <a:gd name="connsiteY1" fmla="*/ 223038 h 223038"/>
                    <a:gd name="connsiteX0" fmla="*/ 0 w 1838227"/>
                    <a:gd name="connsiteY0" fmla="*/ 172995 h 238982"/>
                    <a:gd name="connsiteX1" fmla="*/ 1838227 w 1838227"/>
                    <a:gd name="connsiteY1" fmla="*/ 238982 h 238982"/>
                    <a:gd name="connsiteX0" fmla="*/ 0 w 1800520"/>
                    <a:gd name="connsiteY0" fmla="*/ 189057 h 226763"/>
                    <a:gd name="connsiteX1" fmla="*/ 1800520 w 1800520"/>
                    <a:gd name="connsiteY1" fmla="*/ 226763 h 226763"/>
                    <a:gd name="connsiteX0" fmla="*/ 0 w 1904215"/>
                    <a:gd name="connsiteY0" fmla="*/ 153186 h 256879"/>
                    <a:gd name="connsiteX1" fmla="*/ 1904215 w 1904215"/>
                    <a:gd name="connsiteY1" fmla="*/ 256879 h 256879"/>
                    <a:gd name="connsiteX0" fmla="*/ 0 w 1904215"/>
                    <a:gd name="connsiteY0" fmla="*/ 292149 h 395842"/>
                    <a:gd name="connsiteX1" fmla="*/ 1904215 w 1904215"/>
                    <a:gd name="connsiteY1" fmla="*/ 395842 h 395842"/>
                    <a:gd name="connsiteX0" fmla="*/ 0 w 1970202"/>
                    <a:gd name="connsiteY0" fmla="*/ 314022 h 361155"/>
                    <a:gd name="connsiteX1" fmla="*/ 1970202 w 1970202"/>
                    <a:gd name="connsiteY1" fmla="*/ 361155 h 361155"/>
                    <a:gd name="connsiteX0" fmla="*/ 0 w 1970202"/>
                    <a:gd name="connsiteY0" fmla="*/ 463035 h 510168"/>
                    <a:gd name="connsiteX1" fmla="*/ 1970202 w 1970202"/>
                    <a:gd name="connsiteY1" fmla="*/ 510168 h 510168"/>
                    <a:gd name="connsiteX0" fmla="*/ 0 w 1970202"/>
                    <a:gd name="connsiteY0" fmla="*/ 517348 h 564481"/>
                    <a:gd name="connsiteX1" fmla="*/ 1970202 w 1970202"/>
                    <a:gd name="connsiteY1" fmla="*/ 564481 h 564481"/>
                  </a:gdLst>
                  <a:ahLst/>
                  <a:cxnLst>
                    <a:cxn ang="0">
                      <a:pos x="connsiteX0" y="connsiteY0"/>
                    </a:cxn>
                    <a:cxn ang="0">
                      <a:pos x="connsiteX1" y="connsiteY1"/>
                    </a:cxn>
                  </a:cxnLst>
                  <a:rect l="l" t="t" r="r" b="b"/>
                  <a:pathLst>
                    <a:path w="1970202" h="564481">
                      <a:moveTo>
                        <a:pt x="0" y="517348"/>
                      </a:moveTo>
                      <a:cubicBezTo>
                        <a:pt x="559324" y="-142530"/>
                        <a:pt x="1260049" y="-217943"/>
                        <a:pt x="1970202" y="564481"/>
                      </a:cubicBezTo>
                    </a:path>
                  </a:pathLst>
                </a:custGeom>
                <a:noFill/>
                <a:ln>
                  <a:solidFill>
                    <a:schemeClr val="accent2"/>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3" name="Freeform 92"/>
                <p:cNvSpPr/>
                <p:nvPr/>
              </p:nvSpPr>
              <p:spPr>
                <a:xfrm flipV="1">
                  <a:off x="3664107" y="2572958"/>
                  <a:ext cx="848411" cy="335238"/>
                </a:xfrm>
                <a:custGeom>
                  <a:avLst/>
                  <a:gdLst>
                    <a:gd name="connsiteX0" fmla="*/ 0 w 1932495"/>
                    <a:gd name="connsiteY0" fmla="*/ 0 h 56560"/>
                    <a:gd name="connsiteX1" fmla="*/ 1932495 w 1932495"/>
                    <a:gd name="connsiteY1" fmla="*/ 56560 h 56560"/>
                    <a:gd name="connsiteX0" fmla="*/ 0 w 1932495"/>
                    <a:gd name="connsiteY0" fmla="*/ 122266 h 178826"/>
                    <a:gd name="connsiteX1" fmla="*/ 1932495 w 1932495"/>
                    <a:gd name="connsiteY1" fmla="*/ 178826 h 178826"/>
                    <a:gd name="connsiteX0" fmla="*/ 0 w 1838227"/>
                    <a:gd name="connsiteY0" fmla="*/ 115678 h 181665"/>
                    <a:gd name="connsiteX1" fmla="*/ 1838227 w 1838227"/>
                    <a:gd name="connsiteY1" fmla="*/ 181665 h 181665"/>
                    <a:gd name="connsiteX0" fmla="*/ 0 w 1838227"/>
                    <a:gd name="connsiteY0" fmla="*/ 157051 h 223038"/>
                    <a:gd name="connsiteX1" fmla="*/ 1838227 w 1838227"/>
                    <a:gd name="connsiteY1" fmla="*/ 223038 h 223038"/>
                    <a:gd name="connsiteX0" fmla="*/ 0 w 1838227"/>
                    <a:gd name="connsiteY0" fmla="*/ 172995 h 238982"/>
                    <a:gd name="connsiteX1" fmla="*/ 1838227 w 1838227"/>
                    <a:gd name="connsiteY1" fmla="*/ 238982 h 238982"/>
                    <a:gd name="connsiteX0" fmla="*/ 0 w 1800520"/>
                    <a:gd name="connsiteY0" fmla="*/ 189057 h 226763"/>
                    <a:gd name="connsiteX1" fmla="*/ 1800520 w 1800520"/>
                    <a:gd name="connsiteY1" fmla="*/ 226763 h 226763"/>
                    <a:gd name="connsiteX0" fmla="*/ 0 w 1904215"/>
                    <a:gd name="connsiteY0" fmla="*/ 153186 h 256879"/>
                    <a:gd name="connsiteX1" fmla="*/ 1904215 w 1904215"/>
                    <a:gd name="connsiteY1" fmla="*/ 256879 h 256879"/>
                    <a:gd name="connsiteX0" fmla="*/ 0 w 1904215"/>
                    <a:gd name="connsiteY0" fmla="*/ 292149 h 395842"/>
                    <a:gd name="connsiteX1" fmla="*/ 1904215 w 1904215"/>
                    <a:gd name="connsiteY1" fmla="*/ 395842 h 395842"/>
                    <a:gd name="connsiteX0" fmla="*/ 0 w 1970202"/>
                    <a:gd name="connsiteY0" fmla="*/ 314022 h 361155"/>
                    <a:gd name="connsiteX1" fmla="*/ 1970202 w 1970202"/>
                    <a:gd name="connsiteY1" fmla="*/ 361155 h 361155"/>
                    <a:gd name="connsiteX0" fmla="*/ 0 w 1970202"/>
                    <a:gd name="connsiteY0" fmla="*/ 463035 h 510168"/>
                    <a:gd name="connsiteX1" fmla="*/ 1970202 w 1970202"/>
                    <a:gd name="connsiteY1" fmla="*/ 510168 h 510168"/>
                    <a:gd name="connsiteX0" fmla="*/ 0 w 1970202"/>
                    <a:gd name="connsiteY0" fmla="*/ 517348 h 564481"/>
                    <a:gd name="connsiteX1" fmla="*/ 1970202 w 1970202"/>
                    <a:gd name="connsiteY1" fmla="*/ 564481 h 564481"/>
                    <a:gd name="connsiteX0" fmla="*/ 0 w 876692"/>
                    <a:gd name="connsiteY0" fmla="*/ 546870 h 546870"/>
                    <a:gd name="connsiteX1" fmla="*/ 876692 w 876692"/>
                    <a:gd name="connsiteY1" fmla="*/ 537443 h 546870"/>
                    <a:gd name="connsiteX0" fmla="*/ 0 w 876692"/>
                    <a:gd name="connsiteY0" fmla="*/ 367332 h 367332"/>
                    <a:gd name="connsiteX1" fmla="*/ 876692 w 876692"/>
                    <a:gd name="connsiteY1" fmla="*/ 357905 h 367332"/>
                    <a:gd name="connsiteX0" fmla="*/ 0 w 848411"/>
                    <a:gd name="connsiteY0" fmla="*/ 367332 h 367332"/>
                    <a:gd name="connsiteX1" fmla="*/ 848411 w 848411"/>
                    <a:gd name="connsiteY1" fmla="*/ 357905 h 367332"/>
                    <a:gd name="connsiteX0" fmla="*/ 0 w 848411"/>
                    <a:gd name="connsiteY0" fmla="*/ 335238 h 335238"/>
                    <a:gd name="connsiteX1" fmla="*/ 848411 w 848411"/>
                    <a:gd name="connsiteY1" fmla="*/ 325811 h 335238"/>
                  </a:gdLst>
                  <a:ahLst/>
                  <a:cxnLst>
                    <a:cxn ang="0">
                      <a:pos x="connsiteX0" y="connsiteY0"/>
                    </a:cxn>
                    <a:cxn ang="0">
                      <a:pos x="connsiteX1" y="connsiteY1"/>
                    </a:cxn>
                  </a:cxnLst>
                  <a:rect l="l" t="t" r="r" b="b"/>
                  <a:pathLst>
                    <a:path w="848411" h="335238">
                      <a:moveTo>
                        <a:pt x="0" y="335238"/>
                      </a:moveTo>
                      <a:cubicBezTo>
                        <a:pt x="587605" y="-249226"/>
                        <a:pt x="732147" y="52435"/>
                        <a:pt x="848411" y="325811"/>
                      </a:cubicBezTo>
                    </a:path>
                  </a:pathLst>
                </a:custGeom>
                <a:noFill/>
                <a:ln>
                  <a:solidFill>
                    <a:schemeClr val="accent2"/>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89" name="TextBox 88"/>
              <p:cNvSpPr txBox="1"/>
              <p:nvPr/>
            </p:nvSpPr>
            <p:spPr>
              <a:xfrm>
                <a:off x="5494967" y="1417109"/>
                <a:ext cx="1244700" cy="412116"/>
              </a:xfrm>
              <a:prstGeom prst="rect">
                <a:avLst/>
              </a:prstGeom>
              <a:noFill/>
            </p:spPr>
            <p:txBody>
              <a:bodyPr wrap="square" rtlCol="0">
                <a:spAutoFit/>
              </a:bodyPr>
              <a:lstStyle/>
              <a:p>
                <a:r>
                  <a:rPr lang="en-US" sz="2000" dirty="0" smtClean="0">
                    <a:solidFill>
                      <a:schemeClr val="accent3">
                        <a:lumMod val="75000"/>
                      </a:schemeClr>
                    </a:solidFill>
                  </a:rPr>
                  <a:t>Autotrophs</a:t>
                </a:r>
                <a:endParaRPr lang="en-US" sz="2000" dirty="0">
                  <a:solidFill>
                    <a:schemeClr val="accent3">
                      <a:lumMod val="75000"/>
                    </a:schemeClr>
                  </a:solidFill>
                </a:endParaRPr>
              </a:p>
            </p:txBody>
          </p:sp>
          <p:sp>
            <p:nvSpPr>
              <p:cNvPr id="90" name="TextBox 89"/>
              <p:cNvSpPr txBox="1"/>
              <p:nvPr/>
            </p:nvSpPr>
            <p:spPr>
              <a:xfrm>
                <a:off x="5535106" y="2723530"/>
                <a:ext cx="1439880" cy="412116"/>
              </a:xfrm>
              <a:prstGeom prst="rect">
                <a:avLst/>
              </a:prstGeom>
              <a:noFill/>
            </p:spPr>
            <p:txBody>
              <a:bodyPr wrap="square" rtlCol="0">
                <a:spAutoFit/>
              </a:bodyPr>
              <a:lstStyle/>
              <a:p>
                <a:r>
                  <a:rPr lang="en-US" sz="2000" dirty="0" smtClean="0">
                    <a:solidFill>
                      <a:schemeClr val="accent2"/>
                    </a:solidFill>
                  </a:rPr>
                  <a:t>Heterotrophs</a:t>
                </a:r>
                <a:endParaRPr lang="en-US" sz="2000" dirty="0">
                  <a:solidFill>
                    <a:schemeClr val="accent2"/>
                  </a:solidFill>
                </a:endParaRPr>
              </a:p>
            </p:txBody>
          </p:sp>
        </p:grpSp>
      </p:grpSp>
      <p:cxnSp>
        <p:nvCxnSpPr>
          <p:cNvPr id="100" name="Straight Arrow Connector 99"/>
          <p:cNvCxnSpPr/>
          <p:nvPr/>
        </p:nvCxnSpPr>
        <p:spPr>
          <a:xfrm rot="16200000" flipV="1">
            <a:off x="26185823" y="14929708"/>
            <a:ext cx="1202850" cy="875165"/>
          </a:xfrm>
          <a:prstGeom prst="straightConnector1">
            <a:avLst/>
          </a:prstGeom>
          <a:ln>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12510497" y="30164097"/>
            <a:ext cx="6443622" cy="2246769"/>
          </a:xfrm>
          <a:prstGeom prst="rect">
            <a:avLst/>
          </a:prstGeom>
          <a:noFill/>
        </p:spPr>
        <p:txBody>
          <a:bodyPr wrap="square" rtlCol="0">
            <a:spAutoFit/>
          </a:bodyPr>
          <a:lstStyle/>
          <a:p>
            <a:r>
              <a:rPr lang="en-US" sz="2800" dirty="0" smtClean="0"/>
              <a:t>Graph 5. Cell counts peak at the dissolved oxygen maximum of 3m, and again at the bottom of Siders pond possibly due to detritus. Error bars signify a standard deviation.</a:t>
            </a:r>
            <a:endParaRPr lang="en-US" sz="2800" dirty="0"/>
          </a:p>
        </p:txBody>
      </p:sp>
      <p:sp>
        <p:nvSpPr>
          <p:cNvPr id="105" name="TextBox 104"/>
          <p:cNvSpPr txBox="1"/>
          <p:nvPr/>
        </p:nvSpPr>
        <p:spPr>
          <a:xfrm>
            <a:off x="18954119" y="30164097"/>
            <a:ext cx="12146118" cy="1384995"/>
          </a:xfrm>
          <a:prstGeom prst="rect">
            <a:avLst/>
          </a:prstGeom>
          <a:noFill/>
        </p:spPr>
        <p:txBody>
          <a:bodyPr wrap="square" rtlCol="0">
            <a:spAutoFit/>
          </a:bodyPr>
          <a:lstStyle/>
          <a:p>
            <a:r>
              <a:rPr lang="en-US" sz="2800" dirty="0" smtClean="0"/>
              <a:t>Graph 6. Taxonomy changes drastically over 12m of depth due to the chemical and physical signature of the water column.  We blasted our </a:t>
            </a:r>
            <a:r>
              <a:rPr lang="en-US" sz="2800" dirty="0" err="1" smtClean="0"/>
              <a:t>metagenome</a:t>
            </a:r>
            <a:r>
              <a:rPr lang="en-US" sz="2800" dirty="0" smtClean="0"/>
              <a:t> against a 16S </a:t>
            </a:r>
            <a:r>
              <a:rPr lang="en-US" sz="2800" dirty="0" err="1" smtClean="0"/>
              <a:t>rRNA</a:t>
            </a:r>
            <a:r>
              <a:rPr lang="en-US" sz="2800" dirty="0" smtClean="0"/>
              <a:t> database, </a:t>
            </a:r>
            <a:r>
              <a:rPr lang="en-US" sz="2800" dirty="0" err="1" smtClean="0"/>
              <a:t>mothur</a:t>
            </a:r>
            <a:r>
              <a:rPr lang="en-US" sz="2800" dirty="0" smtClean="0"/>
              <a:t>, to configure a taxonomic profile. </a:t>
            </a:r>
            <a:endParaRPr lang="en-US" sz="2800" dirty="0"/>
          </a:p>
        </p:txBody>
      </p:sp>
      <p:sp>
        <p:nvSpPr>
          <p:cNvPr id="106" name="TextBox 105"/>
          <p:cNvSpPr txBox="1"/>
          <p:nvPr/>
        </p:nvSpPr>
        <p:spPr>
          <a:xfrm>
            <a:off x="21590543" y="25419080"/>
            <a:ext cx="2666822" cy="461665"/>
          </a:xfrm>
          <a:prstGeom prst="rect">
            <a:avLst/>
          </a:prstGeom>
          <a:noFill/>
        </p:spPr>
        <p:txBody>
          <a:bodyPr wrap="square" rtlCol="0">
            <a:spAutoFit/>
          </a:bodyPr>
          <a:lstStyle/>
          <a:p>
            <a:r>
              <a:rPr lang="en-US" sz="2400" b="1" i="1" dirty="0" smtClean="0"/>
              <a:t>Cyanobacteria</a:t>
            </a:r>
            <a:endParaRPr lang="en-US" sz="2400" b="1" i="1" dirty="0"/>
          </a:p>
        </p:txBody>
      </p:sp>
      <p:sp>
        <p:nvSpPr>
          <p:cNvPr id="107" name="TextBox 106"/>
          <p:cNvSpPr txBox="1"/>
          <p:nvPr/>
        </p:nvSpPr>
        <p:spPr>
          <a:xfrm>
            <a:off x="28606593" y="22864393"/>
            <a:ext cx="2666822" cy="461665"/>
          </a:xfrm>
          <a:prstGeom prst="rect">
            <a:avLst/>
          </a:prstGeom>
          <a:noFill/>
        </p:spPr>
        <p:txBody>
          <a:bodyPr wrap="square" rtlCol="0">
            <a:spAutoFit/>
          </a:bodyPr>
          <a:lstStyle/>
          <a:p>
            <a:r>
              <a:rPr lang="en-US" sz="2400" b="1" i="1" dirty="0" smtClean="0"/>
              <a:t>Proteobacteria</a:t>
            </a:r>
            <a:endParaRPr lang="en-US" sz="2400" b="1" i="1" dirty="0"/>
          </a:p>
        </p:txBody>
      </p:sp>
      <p:sp>
        <p:nvSpPr>
          <p:cNvPr id="108" name="TextBox 107"/>
          <p:cNvSpPr txBox="1"/>
          <p:nvPr/>
        </p:nvSpPr>
        <p:spPr>
          <a:xfrm>
            <a:off x="22943196" y="27128743"/>
            <a:ext cx="2666822" cy="461665"/>
          </a:xfrm>
          <a:prstGeom prst="rect">
            <a:avLst/>
          </a:prstGeom>
          <a:noFill/>
        </p:spPr>
        <p:txBody>
          <a:bodyPr wrap="square" rtlCol="0">
            <a:spAutoFit/>
          </a:bodyPr>
          <a:lstStyle/>
          <a:p>
            <a:r>
              <a:rPr lang="en-US" sz="2400" b="1" i="1" dirty="0" smtClean="0"/>
              <a:t>Chlorobi</a:t>
            </a:r>
            <a:endParaRPr lang="en-US" sz="2400" b="1" i="1" dirty="0"/>
          </a:p>
        </p:txBody>
      </p:sp>
      <p:sp>
        <p:nvSpPr>
          <p:cNvPr id="109" name="TextBox 108"/>
          <p:cNvSpPr txBox="1"/>
          <p:nvPr/>
        </p:nvSpPr>
        <p:spPr>
          <a:xfrm>
            <a:off x="23699347" y="27978139"/>
            <a:ext cx="2666822" cy="461665"/>
          </a:xfrm>
          <a:prstGeom prst="rect">
            <a:avLst/>
          </a:prstGeom>
          <a:noFill/>
        </p:spPr>
        <p:txBody>
          <a:bodyPr wrap="square" rtlCol="0">
            <a:spAutoFit/>
          </a:bodyPr>
          <a:lstStyle/>
          <a:p>
            <a:r>
              <a:rPr lang="en-US" sz="2400" b="1" i="1" dirty="0" smtClean="0"/>
              <a:t>Euryarchaeota</a:t>
            </a:r>
            <a:endParaRPr lang="en-US" sz="2400" b="1" i="1" dirty="0"/>
          </a:p>
        </p:txBody>
      </p:sp>
      <p:sp>
        <p:nvSpPr>
          <p:cNvPr id="110" name="TextBox 109"/>
          <p:cNvSpPr txBox="1"/>
          <p:nvPr/>
        </p:nvSpPr>
        <p:spPr>
          <a:xfrm>
            <a:off x="23708241" y="23755622"/>
            <a:ext cx="2666822" cy="461665"/>
          </a:xfrm>
          <a:prstGeom prst="rect">
            <a:avLst/>
          </a:prstGeom>
          <a:noFill/>
        </p:spPr>
        <p:txBody>
          <a:bodyPr wrap="square" rtlCol="0">
            <a:spAutoFit/>
          </a:bodyPr>
          <a:lstStyle/>
          <a:p>
            <a:r>
              <a:rPr lang="en-US" sz="2400" b="1" i="1" dirty="0" smtClean="0"/>
              <a:t>Actinobacteria</a:t>
            </a:r>
            <a:endParaRPr lang="en-US" sz="2400" b="1" i="1" dirty="0"/>
          </a:p>
        </p:txBody>
      </p:sp>
      <p:graphicFrame>
        <p:nvGraphicFramePr>
          <p:cNvPr id="101" name="Chart 100"/>
          <p:cNvGraphicFramePr/>
          <p:nvPr/>
        </p:nvGraphicFramePr>
        <p:xfrm>
          <a:off x="32634800" y="4907229"/>
          <a:ext cx="10444935" cy="4318000"/>
        </p:xfrm>
        <a:graphic>
          <a:graphicData uri="http://schemas.openxmlformats.org/drawingml/2006/chart">
            <c:chart xmlns:c="http://schemas.openxmlformats.org/drawingml/2006/chart" xmlns:r="http://schemas.openxmlformats.org/officeDocument/2006/relationships" r:id="rId13"/>
          </a:graphicData>
        </a:graphic>
      </p:graphicFrame>
      <p:sp>
        <p:nvSpPr>
          <p:cNvPr id="111" name="TextBox 110"/>
          <p:cNvSpPr txBox="1"/>
          <p:nvPr/>
        </p:nvSpPr>
        <p:spPr>
          <a:xfrm>
            <a:off x="32842201" y="9059336"/>
            <a:ext cx="10439400" cy="954107"/>
          </a:xfrm>
          <a:prstGeom prst="rect">
            <a:avLst/>
          </a:prstGeom>
          <a:noFill/>
        </p:spPr>
        <p:txBody>
          <a:bodyPr wrap="square" rtlCol="0">
            <a:spAutoFit/>
          </a:bodyPr>
          <a:lstStyle/>
          <a:p>
            <a:r>
              <a:rPr lang="en-US" sz="2800" dirty="0" smtClean="0"/>
              <a:t>Graph 7. Dissolved oxygen increases before dawn, however PAR does not change- suggesting a circadian rhythm.</a:t>
            </a:r>
            <a:endParaRPr lang="en-US" sz="2800" dirty="0"/>
          </a:p>
        </p:txBody>
      </p:sp>
      <p:sp>
        <p:nvSpPr>
          <p:cNvPr id="112" name="TextBox 111"/>
          <p:cNvSpPr txBox="1"/>
          <p:nvPr/>
        </p:nvSpPr>
        <p:spPr>
          <a:xfrm>
            <a:off x="32634477" y="15416944"/>
            <a:ext cx="10640976" cy="1384995"/>
          </a:xfrm>
          <a:prstGeom prst="rect">
            <a:avLst/>
          </a:prstGeom>
          <a:noFill/>
        </p:spPr>
        <p:txBody>
          <a:bodyPr wrap="square" rtlCol="0">
            <a:spAutoFit/>
          </a:bodyPr>
          <a:lstStyle/>
          <a:p>
            <a:r>
              <a:rPr lang="en-US" sz="2800" dirty="0" smtClean="0"/>
              <a:t>Graphs 8 &amp; 9. The microbial community at depth 3.0m and 4.0m are dominated by 20% and 23% </a:t>
            </a:r>
            <a:r>
              <a:rPr lang="en-US" sz="2800" dirty="0" err="1" smtClean="0"/>
              <a:t>cyanobacteria</a:t>
            </a:r>
            <a:r>
              <a:rPr lang="en-US" sz="2800" dirty="0" smtClean="0"/>
              <a:t>, a phylum of photosynthetic microorganisms.</a:t>
            </a:r>
            <a:endParaRPr lang="en-US" sz="2800" dirty="0"/>
          </a:p>
        </p:txBody>
      </p:sp>
      <p:graphicFrame>
        <p:nvGraphicFramePr>
          <p:cNvPr id="119" name="Chart 118"/>
          <p:cNvGraphicFramePr/>
          <p:nvPr/>
        </p:nvGraphicFramePr>
        <p:xfrm>
          <a:off x="32634800" y="16808219"/>
          <a:ext cx="10544664" cy="5533659"/>
        </p:xfrm>
        <a:graphic>
          <a:graphicData uri="http://schemas.openxmlformats.org/drawingml/2006/chart">
            <c:chart xmlns:c="http://schemas.openxmlformats.org/drawingml/2006/chart" xmlns:r="http://schemas.openxmlformats.org/officeDocument/2006/relationships" r:id="rId14"/>
          </a:graphicData>
        </a:graphic>
      </p:graphicFrame>
      <p:sp>
        <p:nvSpPr>
          <p:cNvPr id="120" name="TextBox 119"/>
          <p:cNvSpPr txBox="1"/>
          <p:nvPr/>
        </p:nvSpPr>
        <p:spPr>
          <a:xfrm>
            <a:off x="32898390" y="22454919"/>
            <a:ext cx="10439400" cy="1384995"/>
          </a:xfrm>
          <a:prstGeom prst="rect">
            <a:avLst/>
          </a:prstGeom>
          <a:noFill/>
        </p:spPr>
        <p:txBody>
          <a:bodyPr wrap="square" rtlCol="0">
            <a:spAutoFit/>
          </a:bodyPr>
          <a:lstStyle/>
          <a:p>
            <a:r>
              <a:rPr lang="en-US" sz="2800" dirty="0" smtClean="0"/>
              <a:t>Graph 10. Genes that regulate the circadian rhythm (KaiABC) and sync the internal cycle to outside stimuli (LdpA C, CikA) were most abundant at depth 4.0mm</a:t>
            </a:r>
            <a:endParaRPr lang="en-US" sz="2800" dirty="0"/>
          </a:p>
        </p:txBody>
      </p:sp>
      <p:sp>
        <p:nvSpPr>
          <p:cNvPr id="132" name="Rounded Rectangle 131"/>
          <p:cNvSpPr/>
          <p:nvPr/>
        </p:nvSpPr>
        <p:spPr>
          <a:xfrm>
            <a:off x="32151105" y="23955367"/>
            <a:ext cx="11289396" cy="5935358"/>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Summary</a:t>
            </a:r>
          </a:p>
          <a:p>
            <a:pPr marL="873125" indent="-415925">
              <a:spcAft>
                <a:spcPts val="1200"/>
              </a:spcAft>
              <a:buFont typeface="Arial" panose="020B0604020202020204" pitchFamily="34" charset="0"/>
              <a:buChar char="•"/>
            </a:pPr>
            <a:r>
              <a:rPr lang="en-US" sz="2800" dirty="0" smtClean="0">
                <a:solidFill>
                  <a:schemeClr val="tx1"/>
                </a:solidFill>
              </a:rPr>
              <a:t>The top 6m of the water column are oxygenic and gradually become more saline.  As a result, the microbial community is composed of aerobic </a:t>
            </a:r>
            <a:r>
              <a:rPr lang="en-US" sz="2800" dirty="0" err="1" smtClean="0">
                <a:solidFill>
                  <a:schemeClr val="tx1"/>
                </a:solidFill>
              </a:rPr>
              <a:t>heterotrophs</a:t>
            </a:r>
            <a:r>
              <a:rPr lang="en-US" sz="2800" dirty="0" smtClean="0">
                <a:solidFill>
                  <a:schemeClr val="tx1"/>
                </a:solidFill>
              </a:rPr>
              <a:t> and </a:t>
            </a:r>
            <a:r>
              <a:rPr lang="en-US" sz="2800" dirty="0" err="1" smtClean="0">
                <a:solidFill>
                  <a:schemeClr val="tx1"/>
                </a:solidFill>
              </a:rPr>
              <a:t>phototrophs</a:t>
            </a:r>
            <a:r>
              <a:rPr lang="en-US" sz="2800" dirty="0" smtClean="0">
                <a:solidFill>
                  <a:schemeClr val="tx1"/>
                </a:solidFill>
              </a:rPr>
              <a:t>. </a:t>
            </a:r>
            <a:r>
              <a:rPr lang="en-US" sz="2800" dirty="0" err="1" smtClean="0">
                <a:solidFill>
                  <a:schemeClr val="tx1"/>
                </a:solidFill>
              </a:rPr>
              <a:t>Phototrophs</a:t>
            </a:r>
            <a:r>
              <a:rPr lang="en-US" sz="2800" dirty="0" smtClean="0">
                <a:solidFill>
                  <a:schemeClr val="tx1"/>
                </a:solidFill>
              </a:rPr>
              <a:t> at 3.0m and 4.0m increase dissolved oxygen in the water column.</a:t>
            </a:r>
          </a:p>
          <a:p>
            <a:pPr marL="873125" indent="-415925">
              <a:spcAft>
                <a:spcPts val="1200"/>
              </a:spcAft>
              <a:buFont typeface="Arial" panose="020B0604020202020204" pitchFamily="34" charset="0"/>
              <a:buChar char="•"/>
            </a:pPr>
            <a:r>
              <a:rPr lang="en-US" sz="2800" dirty="0" smtClean="0">
                <a:solidFill>
                  <a:schemeClr val="tx1"/>
                </a:solidFill>
              </a:rPr>
              <a:t>Genomic potential and geochemistry at 3.0m and 4.0m hint at a microbial circadian rhythm. </a:t>
            </a:r>
          </a:p>
          <a:p>
            <a:pPr marL="873125" indent="-415925">
              <a:spcAft>
                <a:spcPts val="1200"/>
              </a:spcAft>
              <a:buFont typeface="Arial" panose="020B0604020202020204" pitchFamily="34" charset="0"/>
              <a:buChar char="•"/>
            </a:pPr>
            <a:r>
              <a:rPr lang="en-US" sz="2800" dirty="0" smtClean="0">
                <a:solidFill>
                  <a:schemeClr val="tx1"/>
                </a:solidFill>
              </a:rPr>
              <a:t>The environment at 8.0m becomes anoxic and the microbial community shifts to </a:t>
            </a:r>
            <a:r>
              <a:rPr lang="en-US" sz="2800" dirty="0" err="1" smtClean="0">
                <a:solidFill>
                  <a:schemeClr val="tx1"/>
                </a:solidFill>
              </a:rPr>
              <a:t>anerobic</a:t>
            </a:r>
            <a:r>
              <a:rPr lang="en-US" sz="2800" dirty="0" smtClean="0">
                <a:solidFill>
                  <a:schemeClr val="tx1"/>
                </a:solidFill>
              </a:rPr>
              <a:t> </a:t>
            </a:r>
            <a:r>
              <a:rPr lang="en-US" sz="2800" dirty="0" err="1" smtClean="0">
                <a:solidFill>
                  <a:schemeClr val="tx1"/>
                </a:solidFill>
              </a:rPr>
              <a:t>phototrophs</a:t>
            </a:r>
            <a:r>
              <a:rPr lang="en-US" sz="2800" dirty="0" smtClean="0">
                <a:solidFill>
                  <a:schemeClr val="tx1"/>
                </a:solidFill>
              </a:rPr>
              <a:t>.</a:t>
            </a:r>
          </a:p>
          <a:p>
            <a:pPr marL="873125" indent="-415925">
              <a:spcAft>
                <a:spcPts val="1200"/>
              </a:spcAft>
              <a:buFont typeface="Arial" panose="020B0604020202020204" pitchFamily="34" charset="0"/>
              <a:buChar char="•"/>
            </a:pPr>
            <a:r>
              <a:rPr lang="en-US" sz="2800" dirty="0" smtClean="0">
                <a:solidFill>
                  <a:schemeClr val="tx1"/>
                </a:solidFill>
              </a:rPr>
              <a:t>Sunlight does not penetrate below 8.0m, so depths 10.0-12.0m have a distinct microbial community. </a:t>
            </a:r>
          </a:p>
          <a:p>
            <a:pPr marL="38100" indent="-38100" algn="ctr">
              <a:spcAft>
                <a:spcPts val="1200"/>
              </a:spcAft>
            </a:pPr>
            <a:r>
              <a:rPr lang="en-US" sz="2800" i="1" dirty="0" smtClean="0">
                <a:solidFill>
                  <a:srgbClr val="800000"/>
                </a:solidFill>
              </a:rPr>
              <a:t>.</a:t>
            </a:r>
          </a:p>
          <a:p>
            <a:pPr>
              <a:spcAft>
                <a:spcPts val="1200"/>
              </a:spcAft>
              <a:buFont typeface="Arial"/>
              <a:buChar char="•"/>
            </a:pPr>
            <a:endParaRPr lang="en-US" sz="2400" dirty="0" smtClean="0"/>
          </a:p>
          <a:p>
            <a:pPr>
              <a:spcAft>
                <a:spcPts val="1200"/>
              </a:spcAft>
              <a:buFont typeface="Arial"/>
              <a:buChar char="•"/>
            </a:pPr>
            <a:endParaRPr lang="en-US" sz="2400" b="1" dirty="0" smtClean="0"/>
          </a:p>
        </p:txBody>
      </p:sp>
      <p:sp>
        <p:nvSpPr>
          <p:cNvPr id="60" name="TextBox 59"/>
          <p:cNvSpPr txBox="1"/>
          <p:nvPr/>
        </p:nvSpPr>
        <p:spPr>
          <a:xfrm>
            <a:off x="24007219" y="10284758"/>
            <a:ext cx="7054534" cy="1384995"/>
          </a:xfrm>
          <a:prstGeom prst="rect">
            <a:avLst/>
          </a:prstGeom>
          <a:noFill/>
        </p:spPr>
        <p:txBody>
          <a:bodyPr wrap="square" rtlCol="0">
            <a:spAutoFit/>
          </a:bodyPr>
          <a:lstStyle/>
          <a:p>
            <a:r>
              <a:rPr lang="en-US" sz="2800" dirty="0" smtClean="0"/>
              <a:t>Figure 2. Our sampling grid is shown above. Each black dot represents a sample taken at a specific time </a:t>
            </a:r>
            <a:r>
              <a:rPr lang="en-US" sz="2800" smtClean="0"/>
              <a:t>and depth. </a:t>
            </a:r>
            <a:endParaRPr lang="en-US" sz="2800" dirty="0"/>
          </a:p>
        </p:txBody>
      </p:sp>
      <p:pic>
        <p:nvPicPr>
          <p:cNvPr id="54" name="Content Placeholder 3" descr="Salinity.jpg"/>
          <p:cNvPicPr>
            <a:picLocks noChangeAspect="1"/>
          </p:cNvPicPr>
          <p:nvPr/>
        </p:nvPicPr>
        <p:blipFill>
          <a:blip r:embed="rId15"/>
          <a:srcRect l="3635" t="2276" r="5494" b="6005"/>
          <a:stretch>
            <a:fillRect/>
          </a:stretch>
        </p:blipFill>
        <p:spPr>
          <a:xfrm>
            <a:off x="12065182" y="13550094"/>
            <a:ext cx="5812186" cy="5913986"/>
          </a:xfrm>
          <a:prstGeom prst="rect">
            <a:avLst/>
          </a:prstGeom>
        </p:spPr>
      </p:pic>
      <p:sp>
        <p:nvSpPr>
          <p:cNvPr id="102" name="TextBox 101"/>
          <p:cNvSpPr txBox="1"/>
          <p:nvPr/>
        </p:nvSpPr>
        <p:spPr>
          <a:xfrm>
            <a:off x="12531422" y="12760036"/>
            <a:ext cx="11338653" cy="954107"/>
          </a:xfrm>
          <a:prstGeom prst="rect">
            <a:avLst/>
          </a:prstGeom>
          <a:noFill/>
        </p:spPr>
        <p:txBody>
          <a:bodyPr wrap="square" rtlCol="0">
            <a:spAutoFit/>
          </a:bodyPr>
          <a:lstStyle/>
          <a:p>
            <a:pPr>
              <a:buFont typeface="Arial"/>
              <a:buChar char="•"/>
            </a:pPr>
            <a:r>
              <a:rPr lang="en-US" sz="2800" dirty="0" smtClean="0"/>
              <a:t>    These physical </a:t>
            </a:r>
            <a:r>
              <a:rPr lang="en-US" sz="2800" dirty="0" err="1" smtClean="0"/>
              <a:t>forcings</a:t>
            </a:r>
            <a:r>
              <a:rPr lang="en-US" sz="2800" dirty="0" smtClean="0"/>
              <a:t> apply environmental pressure to the structure of microbial community. </a:t>
            </a:r>
            <a:endParaRPr lang="en-US" sz="2800" dirty="0"/>
          </a:p>
        </p:txBody>
      </p:sp>
      <p:sp>
        <p:nvSpPr>
          <p:cNvPr id="131" name="TextBox 130"/>
          <p:cNvSpPr txBox="1"/>
          <p:nvPr/>
        </p:nvSpPr>
        <p:spPr>
          <a:xfrm>
            <a:off x="27669505" y="26283438"/>
            <a:ext cx="2666822" cy="461665"/>
          </a:xfrm>
          <a:prstGeom prst="rect">
            <a:avLst/>
          </a:prstGeom>
          <a:noFill/>
        </p:spPr>
        <p:txBody>
          <a:bodyPr wrap="square" rtlCol="0">
            <a:spAutoFit/>
          </a:bodyPr>
          <a:lstStyle/>
          <a:p>
            <a:r>
              <a:rPr lang="en-US" sz="2400" b="1" i="1" dirty="0" err="1" smtClean="0"/>
              <a:t>Bacteroidetes</a:t>
            </a:r>
            <a:endParaRPr lang="en-US" sz="2400" b="1" i="1" dirty="0"/>
          </a:p>
        </p:txBody>
      </p:sp>
      <p:sp>
        <p:nvSpPr>
          <p:cNvPr id="134" name="TextBox 133"/>
          <p:cNvSpPr txBox="1"/>
          <p:nvPr/>
        </p:nvSpPr>
        <p:spPr>
          <a:xfrm>
            <a:off x="28187505" y="25416008"/>
            <a:ext cx="2157266" cy="461665"/>
          </a:xfrm>
          <a:prstGeom prst="rect">
            <a:avLst/>
          </a:prstGeom>
          <a:noFill/>
        </p:spPr>
        <p:txBody>
          <a:bodyPr wrap="square" rtlCol="0">
            <a:spAutoFit/>
          </a:bodyPr>
          <a:lstStyle/>
          <a:p>
            <a:r>
              <a:rPr lang="en-US" sz="2400" b="1" i="1" dirty="0" err="1" smtClean="0"/>
              <a:t>Planctomycetes</a:t>
            </a:r>
            <a:endParaRPr lang="en-US" sz="2400" b="1" i="1" dirty="0"/>
          </a:p>
        </p:txBody>
      </p:sp>
      <p:sp>
        <p:nvSpPr>
          <p:cNvPr id="143" name="TextBox 142"/>
          <p:cNvSpPr txBox="1"/>
          <p:nvPr/>
        </p:nvSpPr>
        <p:spPr>
          <a:xfrm>
            <a:off x="38477187" y="12776971"/>
            <a:ext cx="2157266" cy="461665"/>
          </a:xfrm>
          <a:prstGeom prst="rect">
            <a:avLst/>
          </a:prstGeom>
          <a:noFill/>
        </p:spPr>
        <p:txBody>
          <a:bodyPr wrap="square" rtlCol="0">
            <a:spAutoFit/>
          </a:bodyPr>
          <a:lstStyle/>
          <a:p>
            <a:r>
              <a:rPr lang="en-US" sz="2400" b="1" i="1" dirty="0" err="1" smtClean="0"/>
              <a:t>Planctomycetes</a:t>
            </a:r>
            <a:endParaRPr lang="en-US" sz="2400" b="1" i="1" dirty="0"/>
          </a:p>
        </p:txBody>
      </p:sp>
      <p:grpSp>
        <p:nvGrpSpPr>
          <p:cNvPr id="113" name="Group 112"/>
          <p:cNvGrpSpPr/>
          <p:nvPr/>
        </p:nvGrpSpPr>
        <p:grpSpPr>
          <a:xfrm>
            <a:off x="38115276" y="9991194"/>
            <a:ext cx="5515104" cy="5734142"/>
            <a:chOff x="38461632" y="10260582"/>
            <a:chExt cx="5515104" cy="5734142"/>
          </a:xfrm>
        </p:grpSpPr>
        <p:graphicFrame>
          <p:nvGraphicFramePr>
            <p:cNvPr id="137" name="Chart 136"/>
            <p:cNvGraphicFramePr/>
            <p:nvPr/>
          </p:nvGraphicFramePr>
          <p:xfrm>
            <a:off x="38461632" y="10260582"/>
            <a:ext cx="5002943" cy="5734142"/>
          </p:xfrm>
          <a:graphic>
            <a:graphicData uri="http://schemas.openxmlformats.org/drawingml/2006/chart">
              <c:chart xmlns:c="http://schemas.openxmlformats.org/drawingml/2006/chart" xmlns:r="http://schemas.openxmlformats.org/officeDocument/2006/relationships" r:id="rId16"/>
            </a:graphicData>
          </a:graphic>
        </p:graphicFrame>
        <p:sp>
          <p:nvSpPr>
            <p:cNvPr id="139" name="TextBox 138"/>
            <p:cNvSpPr txBox="1"/>
            <p:nvPr/>
          </p:nvSpPr>
          <p:spPr>
            <a:xfrm>
              <a:off x="38933223" y="11686218"/>
              <a:ext cx="2666822" cy="461665"/>
            </a:xfrm>
            <a:prstGeom prst="rect">
              <a:avLst/>
            </a:prstGeom>
            <a:noFill/>
          </p:spPr>
          <p:txBody>
            <a:bodyPr wrap="square" rtlCol="0">
              <a:spAutoFit/>
            </a:bodyPr>
            <a:lstStyle/>
            <a:p>
              <a:r>
                <a:rPr lang="en-US" sz="2400" b="1" i="1" dirty="0" smtClean="0"/>
                <a:t>Proteobacteria</a:t>
              </a:r>
              <a:endParaRPr lang="en-US" sz="2400" b="1" i="1" dirty="0"/>
            </a:p>
          </p:txBody>
        </p:sp>
        <p:sp>
          <p:nvSpPr>
            <p:cNvPr id="141" name="TextBox 140"/>
            <p:cNvSpPr txBox="1"/>
            <p:nvPr/>
          </p:nvSpPr>
          <p:spPr>
            <a:xfrm>
              <a:off x="40922462" y="12047306"/>
              <a:ext cx="2666822" cy="461665"/>
            </a:xfrm>
            <a:prstGeom prst="rect">
              <a:avLst/>
            </a:prstGeom>
            <a:noFill/>
          </p:spPr>
          <p:txBody>
            <a:bodyPr wrap="square" rtlCol="0">
              <a:spAutoFit/>
            </a:bodyPr>
            <a:lstStyle/>
            <a:p>
              <a:r>
                <a:rPr lang="en-US" sz="2400" b="1" i="1" dirty="0" smtClean="0"/>
                <a:t>Cyanobacteria</a:t>
              </a:r>
              <a:endParaRPr lang="en-US" sz="2400" b="1" i="1" dirty="0"/>
            </a:p>
          </p:txBody>
        </p:sp>
        <p:sp>
          <p:nvSpPr>
            <p:cNvPr id="146" name="TextBox 145"/>
            <p:cNvSpPr txBox="1"/>
            <p:nvPr/>
          </p:nvSpPr>
          <p:spPr>
            <a:xfrm>
              <a:off x="41309914" y="14195319"/>
              <a:ext cx="2666822" cy="461665"/>
            </a:xfrm>
            <a:prstGeom prst="rect">
              <a:avLst/>
            </a:prstGeom>
            <a:noFill/>
          </p:spPr>
          <p:txBody>
            <a:bodyPr wrap="square" rtlCol="0">
              <a:spAutoFit/>
            </a:bodyPr>
            <a:lstStyle/>
            <a:p>
              <a:r>
                <a:rPr lang="en-US" sz="2400" b="1" i="1" dirty="0" smtClean="0"/>
                <a:t>Actinobacteria</a:t>
              </a:r>
              <a:endParaRPr lang="en-US" sz="2400" b="1" i="1" dirty="0"/>
            </a:p>
          </p:txBody>
        </p:sp>
        <p:sp>
          <p:nvSpPr>
            <p:cNvPr id="148" name="TextBox 147"/>
            <p:cNvSpPr txBox="1"/>
            <p:nvPr/>
          </p:nvSpPr>
          <p:spPr>
            <a:xfrm>
              <a:off x="38534912" y="13604379"/>
              <a:ext cx="2666822" cy="461665"/>
            </a:xfrm>
            <a:prstGeom prst="rect">
              <a:avLst/>
            </a:prstGeom>
            <a:noFill/>
          </p:spPr>
          <p:txBody>
            <a:bodyPr wrap="square" rtlCol="0">
              <a:spAutoFit/>
            </a:bodyPr>
            <a:lstStyle/>
            <a:p>
              <a:r>
                <a:rPr lang="en-US" sz="2400" b="1" i="1" dirty="0" err="1" smtClean="0"/>
                <a:t>Bacteroidetes</a:t>
              </a:r>
              <a:endParaRPr lang="en-US" sz="2400" b="1" i="1" dirty="0"/>
            </a:p>
          </p:txBody>
        </p:sp>
        <p:sp>
          <p:nvSpPr>
            <p:cNvPr id="150" name="TextBox 149"/>
            <p:cNvSpPr txBox="1"/>
            <p:nvPr/>
          </p:nvSpPr>
          <p:spPr>
            <a:xfrm>
              <a:off x="39999914" y="14694077"/>
              <a:ext cx="2666822" cy="830997"/>
            </a:xfrm>
            <a:prstGeom prst="rect">
              <a:avLst/>
            </a:prstGeom>
            <a:noFill/>
          </p:spPr>
          <p:txBody>
            <a:bodyPr wrap="square" rtlCol="0">
              <a:spAutoFit/>
            </a:bodyPr>
            <a:lstStyle/>
            <a:p>
              <a:r>
                <a:rPr lang="en-US" sz="2400" b="1" i="1" dirty="0" smtClean="0"/>
                <a:t>Unclassified </a:t>
              </a:r>
              <a:r>
                <a:rPr lang="en-US" sz="2400" b="1" i="1" dirty="0" err="1" smtClean="0"/>
                <a:t>Eukaryota</a:t>
              </a:r>
              <a:endParaRPr lang="en-US" sz="2400" b="1" i="1" dirty="0"/>
            </a:p>
          </p:txBody>
        </p:sp>
      </p:grpSp>
      <p:grpSp>
        <p:nvGrpSpPr>
          <p:cNvPr id="114" name="Group 113"/>
          <p:cNvGrpSpPr/>
          <p:nvPr/>
        </p:nvGrpSpPr>
        <p:grpSpPr>
          <a:xfrm>
            <a:off x="32216204" y="10108451"/>
            <a:ext cx="6014524" cy="5462949"/>
            <a:chOff x="32458977" y="10152688"/>
            <a:chExt cx="6014524" cy="5462949"/>
          </a:xfrm>
        </p:grpSpPr>
        <p:graphicFrame>
          <p:nvGraphicFramePr>
            <p:cNvPr id="136" name="Chart 135"/>
            <p:cNvGraphicFramePr/>
            <p:nvPr/>
          </p:nvGraphicFramePr>
          <p:xfrm>
            <a:off x="32458977" y="10152688"/>
            <a:ext cx="5893892" cy="5462949"/>
          </p:xfrm>
          <a:graphic>
            <a:graphicData uri="http://schemas.openxmlformats.org/drawingml/2006/chart">
              <c:chart xmlns:c="http://schemas.openxmlformats.org/drawingml/2006/chart" xmlns:r="http://schemas.openxmlformats.org/officeDocument/2006/relationships" r:id="rId17"/>
            </a:graphicData>
          </a:graphic>
        </p:graphicFrame>
        <p:sp>
          <p:nvSpPr>
            <p:cNvPr id="138" name="TextBox 137"/>
            <p:cNvSpPr txBox="1"/>
            <p:nvPr/>
          </p:nvSpPr>
          <p:spPr>
            <a:xfrm>
              <a:off x="33546974" y="11764722"/>
              <a:ext cx="2666822" cy="461665"/>
            </a:xfrm>
            <a:prstGeom prst="rect">
              <a:avLst/>
            </a:prstGeom>
            <a:noFill/>
          </p:spPr>
          <p:txBody>
            <a:bodyPr wrap="square" rtlCol="0">
              <a:spAutoFit/>
            </a:bodyPr>
            <a:lstStyle/>
            <a:p>
              <a:r>
                <a:rPr lang="en-US" sz="2400" b="1" i="1" dirty="0" smtClean="0"/>
                <a:t>Proteobacteria</a:t>
              </a:r>
              <a:endParaRPr lang="en-US" sz="2400" b="1" i="1" dirty="0"/>
            </a:p>
          </p:txBody>
        </p:sp>
        <p:sp>
          <p:nvSpPr>
            <p:cNvPr id="140" name="TextBox 139"/>
            <p:cNvSpPr txBox="1"/>
            <p:nvPr/>
          </p:nvSpPr>
          <p:spPr>
            <a:xfrm>
              <a:off x="35483083" y="11822155"/>
              <a:ext cx="2666822" cy="461665"/>
            </a:xfrm>
            <a:prstGeom prst="rect">
              <a:avLst/>
            </a:prstGeom>
            <a:noFill/>
          </p:spPr>
          <p:txBody>
            <a:bodyPr wrap="square" rtlCol="0">
              <a:spAutoFit/>
            </a:bodyPr>
            <a:lstStyle/>
            <a:p>
              <a:r>
                <a:rPr lang="en-US" sz="2400" b="1" i="1" dirty="0" smtClean="0"/>
                <a:t>Cyanobacteria</a:t>
              </a:r>
              <a:endParaRPr lang="en-US" sz="2400" b="1" i="1" dirty="0"/>
            </a:p>
          </p:txBody>
        </p:sp>
        <p:sp>
          <p:nvSpPr>
            <p:cNvPr id="144" name="TextBox 143"/>
            <p:cNvSpPr txBox="1"/>
            <p:nvPr/>
          </p:nvSpPr>
          <p:spPr>
            <a:xfrm>
              <a:off x="32895452" y="12506045"/>
              <a:ext cx="2157266" cy="461665"/>
            </a:xfrm>
            <a:prstGeom prst="rect">
              <a:avLst/>
            </a:prstGeom>
            <a:noFill/>
          </p:spPr>
          <p:txBody>
            <a:bodyPr wrap="square" rtlCol="0">
              <a:spAutoFit/>
            </a:bodyPr>
            <a:lstStyle/>
            <a:p>
              <a:r>
                <a:rPr lang="en-US" sz="2400" b="1" i="1" dirty="0" err="1" smtClean="0"/>
                <a:t>Planctomycetes</a:t>
              </a:r>
              <a:endParaRPr lang="en-US" sz="2400" b="1" i="1" dirty="0"/>
            </a:p>
          </p:txBody>
        </p:sp>
        <p:sp>
          <p:nvSpPr>
            <p:cNvPr id="145" name="TextBox 144"/>
            <p:cNvSpPr txBox="1"/>
            <p:nvPr/>
          </p:nvSpPr>
          <p:spPr>
            <a:xfrm>
              <a:off x="35806679" y="13887445"/>
              <a:ext cx="2666822" cy="461665"/>
            </a:xfrm>
            <a:prstGeom prst="rect">
              <a:avLst/>
            </a:prstGeom>
            <a:noFill/>
          </p:spPr>
          <p:txBody>
            <a:bodyPr wrap="square" rtlCol="0">
              <a:spAutoFit/>
            </a:bodyPr>
            <a:lstStyle/>
            <a:p>
              <a:r>
                <a:rPr lang="en-US" sz="2400" b="1" i="1" dirty="0" smtClean="0"/>
                <a:t>Actinobacteria</a:t>
              </a:r>
              <a:endParaRPr lang="en-US" sz="2400" b="1" i="1" dirty="0"/>
            </a:p>
          </p:txBody>
        </p:sp>
        <p:sp>
          <p:nvSpPr>
            <p:cNvPr id="147" name="TextBox 146"/>
            <p:cNvSpPr txBox="1"/>
            <p:nvPr/>
          </p:nvSpPr>
          <p:spPr>
            <a:xfrm>
              <a:off x="33033211" y="13182590"/>
              <a:ext cx="2666822" cy="461665"/>
            </a:xfrm>
            <a:prstGeom prst="rect">
              <a:avLst/>
            </a:prstGeom>
            <a:noFill/>
          </p:spPr>
          <p:txBody>
            <a:bodyPr wrap="square" rtlCol="0">
              <a:spAutoFit/>
            </a:bodyPr>
            <a:lstStyle/>
            <a:p>
              <a:r>
                <a:rPr lang="en-US" sz="2400" b="1" i="1" dirty="0" err="1" smtClean="0"/>
                <a:t>Bacteroidetes</a:t>
              </a:r>
              <a:endParaRPr lang="en-US" sz="2400" b="1" i="1" dirty="0"/>
            </a:p>
          </p:txBody>
        </p:sp>
        <p:sp>
          <p:nvSpPr>
            <p:cNvPr id="151" name="TextBox 150"/>
            <p:cNvSpPr txBox="1"/>
            <p:nvPr/>
          </p:nvSpPr>
          <p:spPr>
            <a:xfrm>
              <a:off x="33994847" y="14461635"/>
              <a:ext cx="2666822" cy="830997"/>
            </a:xfrm>
            <a:prstGeom prst="rect">
              <a:avLst/>
            </a:prstGeom>
            <a:noFill/>
          </p:spPr>
          <p:txBody>
            <a:bodyPr wrap="square" rtlCol="0">
              <a:spAutoFit/>
            </a:bodyPr>
            <a:lstStyle/>
            <a:p>
              <a:r>
                <a:rPr lang="en-US" sz="2400" b="1" i="1" dirty="0" smtClean="0"/>
                <a:t>Unclassified </a:t>
              </a:r>
              <a:r>
                <a:rPr lang="en-US" sz="2400" b="1" i="1" dirty="0" err="1" smtClean="0"/>
                <a:t>Eukaryota</a:t>
              </a:r>
              <a:endParaRPr lang="en-US" sz="2400" b="1" i="1" dirty="0"/>
            </a:p>
          </p:txBody>
        </p:sp>
      </p:grpSp>
      <p:sp>
        <p:nvSpPr>
          <p:cNvPr id="152" name="TextBox 151"/>
          <p:cNvSpPr txBox="1"/>
          <p:nvPr/>
        </p:nvSpPr>
        <p:spPr>
          <a:xfrm>
            <a:off x="36109939" y="12529132"/>
            <a:ext cx="2666822" cy="830997"/>
          </a:xfrm>
          <a:prstGeom prst="rect">
            <a:avLst/>
          </a:prstGeom>
          <a:noFill/>
        </p:spPr>
        <p:txBody>
          <a:bodyPr wrap="square" rtlCol="0">
            <a:spAutoFit/>
          </a:bodyPr>
          <a:lstStyle/>
          <a:p>
            <a:r>
              <a:rPr lang="en-US" sz="2400" b="1" i="1" dirty="0" smtClean="0"/>
              <a:t>Unclassified Bacteria</a:t>
            </a:r>
            <a:endParaRPr lang="en-US" sz="2400" b="1" i="1" dirty="0"/>
          </a:p>
        </p:txBody>
      </p:sp>
      <p:sp>
        <p:nvSpPr>
          <p:cNvPr id="153" name="TextBox 152"/>
          <p:cNvSpPr txBox="1"/>
          <p:nvPr/>
        </p:nvSpPr>
        <p:spPr>
          <a:xfrm>
            <a:off x="41410293" y="12798520"/>
            <a:ext cx="2666822" cy="830997"/>
          </a:xfrm>
          <a:prstGeom prst="rect">
            <a:avLst/>
          </a:prstGeom>
          <a:noFill/>
        </p:spPr>
        <p:txBody>
          <a:bodyPr wrap="square" rtlCol="0">
            <a:spAutoFit/>
          </a:bodyPr>
          <a:lstStyle/>
          <a:p>
            <a:r>
              <a:rPr lang="en-US" sz="2400" b="1" i="1" dirty="0" smtClean="0"/>
              <a:t>Unclassified Bacteria</a:t>
            </a:r>
            <a:endParaRPr lang="en-US" sz="2400" b="1" i="1" dirty="0"/>
          </a:p>
        </p:txBody>
      </p:sp>
      <p:sp>
        <p:nvSpPr>
          <p:cNvPr id="115" name="Rounded Rectangle 114"/>
          <p:cNvSpPr/>
          <p:nvPr/>
        </p:nvSpPr>
        <p:spPr>
          <a:xfrm>
            <a:off x="32212128" y="29890725"/>
            <a:ext cx="11289396" cy="2758287"/>
          </a:xfrm>
          <a:prstGeom prst="roundRect">
            <a:avLst>
              <a:gd name="adj" fmla="val 9242"/>
            </a:avLst>
          </a:prstGeom>
        </p:spPr>
        <p:style>
          <a:lnRef idx="2">
            <a:schemeClr val="dk1"/>
          </a:lnRef>
          <a:fillRef idx="1">
            <a:schemeClr val="lt1"/>
          </a:fillRef>
          <a:effectRef idx="0">
            <a:schemeClr val="dk1"/>
          </a:effectRef>
          <a:fontRef idx="minor">
            <a:schemeClr val="dk1"/>
          </a:fontRef>
        </p:style>
        <p:txBody>
          <a:bodyPr rtlCol="0" anchor="t" anchorCtr="0"/>
          <a:lstStyle/>
          <a:p>
            <a:pPr>
              <a:spcAft>
                <a:spcPts val="1200"/>
              </a:spcAft>
            </a:pPr>
            <a:r>
              <a:rPr lang="en-US" sz="3600" b="1" dirty="0" smtClean="0">
                <a:solidFill>
                  <a:srgbClr val="800000"/>
                </a:solidFill>
              </a:rPr>
              <a:t>Future Investigation</a:t>
            </a:r>
          </a:p>
          <a:p>
            <a:pPr marL="923925" indent="-461963">
              <a:spcAft>
                <a:spcPts val="1200"/>
              </a:spcAft>
              <a:buFont typeface="Arial"/>
              <a:buChar char="•"/>
            </a:pPr>
            <a:r>
              <a:rPr lang="en-US" sz="2800" dirty="0" smtClean="0"/>
              <a:t>We will analyze the expression of functional genes over time and space using the </a:t>
            </a:r>
            <a:r>
              <a:rPr lang="en-US" sz="2800" dirty="0" err="1" smtClean="0"/>
              <a:t>metatranscriptome</a:t>
            </a:r>
            <a:r>
              <a:rPr lang="en-US" sz="2800" dirty="0" smtClean="0"/>
              <a:t> data as well as modeling the microbial metabolic network.</a:t>
            </a:r>
          </a:p>
          <a:p>
            <a:pPr>
              <a:spcAft>
                <a:spcPts val="1200"/>
              </a:spcAft>
              <a:buFont typeface="Arial"/>
              <a:buChar char="•"/>
            </a:pPr>
            <a:endParaRPr lang="en-US" sz="2400" b="1" dirty="0" smtClean="0"/>
          </a:p>
        </p:txBody>
      </p:sp>
      <p:sp>
        <p:nvSpPr>
          <p:cNvPr id="116" name="TextBox 115"/>
          <p:cNvSpPr txBox="1"/>
          <p:nvPr/>
        </p:nvSpPr>
        <p:spPr>
          <a:xfrm>
            <a:off x="33419461" y="32125792"/>
            <a:ext cx="12267924" cy="523220"/>
          </a:xfrm>
          <a:prstGeom prst="rect">
            <a:avLst/>
          </a:prstGeom>
          <a:noFill/>
        </p:spPr>
        <p:txBody>
          <a:bodyPr wrap="square" rtlCol="0">
            <a:spAutoFit/>
          </a:bodyPr>
          <a:lstStyle/>
          <a:p>
            <a:r>
              <a:rPr lang="en-US" sz="2800" i="1" dirty="0" smtClean="0">
                <a:solidFill>
                  <a:srgbClr val="800000"/>
                </a:solidFill>
              </a:rPr>
              <a:t>Acknowledgements to the Jeff Metcalf Internship and NSF</a:t>
            </a:r>
            <a:endParaRPr lang="en-US" sz="2800" i="1" dirty="0">
              <a:solidFill>
                <a:srgbClr val="800000"/>
              </a:solidFill>
            </a:endParaRPr>
          </a:p>
        </p:txBody>
      </p:sp>
      <p:sp>
        <p:nvSpPr>
          <p:cNvPr id="117" name="TextBox 116"/>
          <p:cNvSpPr txBox="1"/>
          <p:nvPr/>
        </p:nvSpPr>
        <p:spPr>
          <a:xfrm>
            <a:off x="38231323" y="12460272"/>
            <a:ext cx="2157266" cy="461665"/>
          </a:xfrm>
          <a:prstGeom prst="rect">
            <a:avLst/>
          </a:prstGeom>
          <a:noFill/>
        </p:spPr>
        <p:txBody>
          <a:bodyPr wrap="square" rtlCol="0">
            <a:spAutoFit/>
          </a:bodyPr>
          <a:lstStyle/>
          <a:p>
            <a:r>
              <a:rPr lang="en-US" sz="2400" b="1" i="1" dirty="0" err="1" smtClean="0"/>
              <a:t>Planctomycetes</a:t>
            </a:r>
            <a:endParaRPr lang="en-US" sz="24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1616</TotalTime>
  <Words>985</Words>
  <Application>Microsoft Macintosh PowerPoint</Application>
  <PresentationFormat>Custom</PresentationFormat>
  <Paragraphs>122</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Assessing Microbial Organization Over Time and Space in Siders Pond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Petra Byl</dc:creator>
  <cp:lastModifiedBy>Petra Byl</cp:lastModifiedBy>
  <cp:revision>79</cp:revision>
  <dcterms:created xsi:type="dcterms:W3CDTF">2015-09-05T18:53:30Z</dcterms:created>
  <dcterms:modified xsi:type="dcterms:W3CDTF">2015-09-05T19:11:46Z</dcterms:modified>
</cp:coreProperties>
</file>