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62" r:id="rId2"/>
    <p:sldId id="363" r:id="rId3"/>
    <p:sldId id="364" r:id="rId4"/>
    <p:sldId id="365" r:id="rId5"/>
    <p:sldId id="379" r:id="rId6"/>
    <p:sldId id="396" r:id="rId7"/>
    <p:sldId id="397" r:id="rId8"/>
    <p:sldId id="378" r:id="rId9"/>
    <p:sldId id="404" r:id="rId10"/>
    <p:sldId id="366" r:id="rId11"/>
    <p:sldId id="367" r:id="rId12"/>
    <p:sldId id="401" r:id="rId13"/>
    <p:sldId id="402" r:id="rId14"/>
    <p:sldId id="403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4" r:id="rId24"/>
    <p:sldId id="415" r:id="rId25"/>
    <p:sldId id="413" r:id="rId26"/>
    <p:sldId id="417" r:id="rId27"/>
    <p:sldId id="416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7" r:id="rId37"/>
    <p:sldId id="428" r:id="rId38"/>
    <p:sldId id="372" r:id="rId39"/>
    <p:sldId id="373" r:id="rId40"/>
    <p:sldId id="432" r:id="rId41"/>
    <p:sldId id="433" r:id="rId42"/>
    <p:sldId id="434" r:id="rId43"/>
    <p:sldId id="431" r:id="rId44"/>
    <p:sldId id="430" r:id="rId45"/>
    <p:sldId id="399" r:id="rId4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Tw Cen MT" panose="020B0602020104020603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Old English Text MT" panose="03040902040508030806" pitchFamily="66" charset="0"/>
      <p:regular r:id="rId58"/>
    </p:embeddedFont>
    <p:embeddedFont>
      <p:font typeface="ＭＳ Ｐゴシック" panose="020B0600070205080204" pitchFamily="34" charset="-128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7" autoAdjust="0"/>
    <p:restoredTop sz="86301" autoAdjust="0"/>
  </p:normalViewPr>
  <p:slideViewPr>
    <p:cSldViewPr>
      <p:cViewPr varScale="1">
        <p:scale>
          <a:sx n="89" d="100"/>
          <a:sy n="89" d="100"/>
        </p:scale>
        <p:origin x="-164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81" d="100"/>
          <a:sy n="81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226E-FBE8-40F5-867C-F3DCCC5461E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AAB17-937F-49F4-968A-920F23E68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96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65781-B49D-42C1-853B-34B41B3453DD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F699-C486-4FAC-9514-39A03111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4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Touch on space</a:t>
            </a:r>
          </a:p>
          <a:p>
            <a:r>
              <a:rPr lang="en-US" dirty="0" smtClean="0"/>
              <a:t>Make the statement about living systems maximizing over TIME</a:t>
            </a:r>
            <a:r>
              <a:rPr lang="en-US" baseline="0" dirty="0" smtClean="0"/>
              <a:t> and SPACE</a:t>
            </a:r>
          </a:p>
          <a:p>
            <a:r>
              <a:rPr lang="en-US" baseline="0" dirty="0" smtClean="0"/>
              <a:t>Something about mathematical problem</a:t>
            </a:r>
          </a:p>
          <a:p>
            <a:r>
              <a:rPr lang="en-US" baseline="0" dirty="0" smtClean="0"/>
              <a:t>Reference existing papers.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CF09D-454E-4A10-9210-F77F5EB74F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3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F21AB-86BC-4C65-882D-CC8BF48304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Interesting that</a:t>
                </a:r>
                <a:r>
                  <a:rPr lang="en-US" baseline="0" dirty="0" smtClean="0"/>
                  <a:t> at around noon,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baseline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baseline="0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b="0" i="1" baseline="0" smtClean="0">
                            <a:latin typeface="Cambria Math"/>
                            <a:ea typeface="Cambria Math"/>
                          </a:rPr>
                          <m:t>𝑝𝑝</m:t>
                        </m:r>
                      </m:sub>
                    </m:sSub>
                  </m:oMath>
                </a14:m>
                <a:r>
                  <a:rPr lang="en-US" dirty="0" smtClean="0"/>
                  <a:t> approaches zero, thus</a:t>
                </a:r>
                <a:r>
                  <a:rPr lang="en-US" baseline="0" dirty="0" smtClean="0"/>
                  <a:t> maximizing energy dissipation (no to little CO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fixation).  CO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is mainly fixed pre and </a:t>
                </a:r>
                <a:r>
                  <a:rPr lang="en-US" baseline="0" smtClean="0"/>
                  <a:t>post noon.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Interesting that</a:t>
                </a:r>
                <a:r>
                  <a:rPr lang="en-US" baseline="0" dirty="0" smtClean="0"/>
                  <a:t> at around noon,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𝜀</a:t>
                </a:r>
                <a:r>
                  <a:rPr lang="en-US" b="0" i="0" baseline="0" smtClean="0">
                    <a:latin typeface="Cambria Math"/>
                    <a:ea typeface="Cambria Math"/>
                  </a:rPr>
                  <a:t>_𝑝𝑝</a:t>
                </a:r>
                <a:r>
                  <a:rPr lang="en-US" dirty="0" smtClean="0"/>
                  <a:t> approaches zero, thus</a:t>
                </a:r>
                <a:r>
                  <a:rPr lang="en-US" baseline="0" dirty="0" smtClean="0"/>
                  <a:t> maximizing energy dissipation (no to little CO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fixation).  CO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is mainly fixed pre and </a:t>
                </a:r>
                <a:r>
                  <a:rPr lang="en-US" baseline="0" smtClean="0"/>
                  <a:t>post noon.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F699-C486-4FAC-9514-39A0311105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1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-102" charset="-128"/>
              </a:rPr>
              <a:t>Who is there too?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fld id="{06EA9907-3EDD-4757-A384-C9250DFF6AFE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1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5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2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2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1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8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C0079-5759-4326-A2BD-42C743D5BB1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877F-A1BB-41FE-B641-D3425E8B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42.png"/><Relationship Id="rId5" Type="http://schemas.openxmlformats.org/officeDocument/2006/relationships/image" Target="../media/image8.png"/><Relationship Id="rId10" Type="http://schemas.openxmlformats.org/officeDocument/2006/relationships/image" Target="../media/image130.png"/><Relationship Id="rId4" Type="http://schemas.openxmlformats.org/officeDocument/2006/relationships/image" Target="../media/image7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0.png"/><Relationship Id="rId18" Type="http://schemas.openxmlformats.org/officeDocument/2006/relationships/image" Target="../media/image371.png"/><Relationship Id="rId3" Type="http://schemas.openxmlformats.org/officeDocument/2006/relationships/image" Target="../media/image321.png"/><Relationship Id="rId7" Type="http://schemas.openxmlformats.org/officeDocument/2006/relationships/image" Target="../media/image34.png"/><Relationship Id="rId12" Type="http://schemas.openxmlformats.org/officeDocument/2006/relationships/image" Target="../media/image250.png"/><Relationship Id="rId17" Type="http://schemas.openxmlformats.org/officeDocument/2006/relationships/image" Target="../media/image361.png"/><Relationship Id="rId2" Type="http://schemas.openxmlformats.org/officeDocument/2006/relationships/image" Target="../media/image310.png"/><Relationship Id="rId16" Type="http://schemas.openxmlformats.org/officeDocument/2006/relationships/image" Target="../media/image29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5" Type="http://schemas.openxmlformats.org/officeDocument/2006/relationships/image" Target="../media/image331.png"/><Relationship Id="rId15" Type="http://schemas.openxmlformats.org/officeDocument/2006/relationships/image" Target="../media/image280.png"/><Relationship Id="rId10" Type="http://schemas.openxmlformats.org/officeDocument/2006/relationships/image" Target="../media/image45.png"/><Relationship Id="rId19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220.png"/><Relationship Id="rId14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90.png"/><Relationship Id="rId7" Type="http://schemas.openxmlformats.org/officeDocument/2006/relationships/image" Target="../media/image390.png"/><Relationship Id="rId12" Type="http://schemas.openxmlformats.org/officeDocument/2006/relationships/image" Target="../media/image57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560.png"/><Relationship Id="rId5" Type="http://schemas.openxmlformats.org/officeDocument/2006/relationships/image" Target="../media/image51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w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61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w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270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12" Type="http://schemas.openxmlformats.org/officeDocument/2006/relationships/image" Target="../media/image3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2"/>
            <a:ext cx="9144000" cy="2305051"/>
          </a:xfrm>
        </p:spPr>
        <p:txBody>
          <a:bodyPr>
            <a:norm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Using metagenomic and metatranscriptomic observations to test a thermodynamic-based model of community metabolic expression over time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914400"/>
          </a:xfrm>
        </p:spPr>
        <p:txBody>
          <a:bodyPr>
            <a:normAutofit/>
          </a:bodyPr>
          <a:lstStyle/>
          <a:p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 J.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Vallino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6018" y="4495804"/>
            <a:ext cx="289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Marine Biological Laboratory</a:t>
            </a:r>
          </a:p>
          <a:p>
            <a:pPr algn="ctr"/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Woods Hole, MA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6419851"/>
            <a:ext cx="319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UGA Marine Sciences, Nov 2016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130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3"/>
            <a:ext cx="8229600" cy="72459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Siders Pond “Laboratory”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2885350" cy="283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781050"/>
            <a:ext cx="27871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Meromictic Coastal Pond</a:t>
            </a:r>
          </a:p>
          <a:p>
            <a:r>
              <a:rPr lang="en-US" sz="2000" dirty="0" smtClean="0"/>
              <a:t>Permanently stratified</a:t>
            </a:r>
          </a:p>
          <a:p>
            <a:r>
              <a:rPr lang="en-US" sz="2000" dirty="0" smtClean="0"/>
              <a:t>Depth: 15 m max</a:t>
            </a:r>
          </a:p>
          <a:p>
            <a:r>
              <a:rPr lang="en-US" sz="2000" dirty="0" smtClean="0"/>
              <a:t>Area: 14 hectares</a:t>
            </a:r>
          </a:p>
          <a:p>
            <a:r>
              <a:rPr lang="en-US" sz="2000" dirty="0" smtClean="0"/>
              <a:t>Volume: ~ 1 Mm</a:t>
            </a:r>
            <a:r>
              <a:rPr lang="en-US" sz="2000" baseline="30000" dirty="0" smtClean="0"/>
              <a:t>3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66825" y="1165199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Boston, 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3"/>
          <a:stretch/>
        </p:blipFill>
        <p:spPr>
          <a:xfrm>
            <a:off x="4953134" y="2827591"/>
            <a:ext cx="4190866" cy="40304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38506" y="3200402"/>
            <a:ext cx="1385171" cy="43340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828801" y="3200401"/>
            <a:ext cx="265142" cy="436804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4"/>
            <a:ext cx="1619250" cy="3121647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38" y="3374226"/>
            <a:ext cx="3509765" cy="312018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113748" y="5707849"/>
            <a:ext cx="180858" cy="681780"/>
          </a:xfrm>
          <a:prstGeom prst="straightConnector1">
            <a:avLst/>
          </a:prstGeom>
          <a:ln w="539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256740" y="5994057"/>
            <a:ext cx="180858" cy="681780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93678" y="497145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300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3" y="1524002"/>
            <a:ext cx="3669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Space-Time Sampling Grid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Biogeochemistry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Metagenomics (cast 1)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Metatranscriptomics (all casts)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925742" y="3831423"/>
            <a:ext cx="339599" cy="529380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029076" y="3352801"/>
            <a:ext cx="228600" cy="737924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146855" y="5205842"/>
            <a:ext cx="170812" cy="170812"/>
          </a:xfrm>
          <a:prstGeom prst="ellipse">
            <a:avLst/>
          </a:prstGeom>
          <a:solidFill>
            <a:schemeClr val="tx1">
              <a:alpha val="73000"/>
            </a:schemeClr>
          </a:solidFill>
          <a:ln>
            <a:noFill/>
          </a:ln>
          <a:scene3d>
            <a:camera prst="orthographicFront">
              <a:rot lat="19499998" lon="0" rev="0"/>
            </a:camera>
            <a:lightRig rig="threePt" dir="t"/>
          </a:scene3d>
          <a:sp3d extrusionH="584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324228" y="3619504"/>
            <a:ext cx="2333625" cy="1628775"/>
          </a:xfrm>
          <a:custGeom>
            <a:avLst/>
            <a:gdLst>
              <a:gd name="connsiteX0" fmla="*/ 0 w 2333625"/>
              <a:gd name="connsiteY0" fmla="*/ 1628775 h 1628775"/>
              <a:gd name="connsiteX1" fmla="*/ 2333625 w 2333625"/>
              <a:gd name="connsiteY1" fmla="*/ 0 h 1628775"/>
              <a:gd name="connsiteX0" fmla="*/ 0 w 2333625"/>
              <a:gd name="connsiteY0" fmla="*/ 1628775 h 1628775"/>
              <a:gd name="connsiteX1" fmla="*/ 2333625 w 2333625"/>
              <a:gd name="connsiteY1" fmla="*/ 0 h 1628775"/>
              <a:gd name="connsiteX0" fmla="*/ 0 w 2333625"/>
              <a:gd name="connsiteY0" fmla="*/ 1628775 h 1628775"/>
              <a:gd name="connsiteX1" fmla="*/ 2333625 w 2333625"/>
              <a:gd name="connsiteY1" fmla="*/ 0 h 1628775"/>
              <a:gd name="connsiteX0" fmla="*/ 0 w 2333625"/>
              <a:gd name="connsiteY0" fmla="*/ 1628775 h 1628775"/>
              <a:gd name="connsiteX1" fmla="*/ 2333625 w 2333625"/>
              <a:gd name="connsiteY1" fmla="*/ 0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25" h="1628775">
                <a:moveTo>
                  <a:pt x="0" y="1628775"/>
                </a:moveTo>
                <a:cubicBezTo>
                  <a:pt x="1025525" y="1171575"/>
                  <a:pt x="698500" y="0"/>
                  <a:pt x="2333625" y="0"/>
                </a:cubicBezTo>
              </a:path>
            </a:pathLst>
          </a:custGeom>
          <a:noFill/>
          <a:ln>
            <a:solidFill>
              <a:schemeClr val="tx1">
                <a:alpha val="5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16024" y="3255169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80269" y="2696784"/>
            <a:ext cx="12057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MBL, Woods Hole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20" idx="2"/>
          </p:cNvCxnSpPr>
          <p:nvPr/>
        </p:nvCxnSpPr>
        <p:spPr>
          <a:xfrm>
            <a:off x="1383159" y="2958394"/>
            <a:ext cx="332865" cy="296776"/>
          </a:xfrm>
          <a:prstGeom prst="straightConnector1">
            <a:avLst/>
          </a:prstGeom>
          <a:ln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7878" y="281870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Jun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 animBg="1"/>
      <p:bldP spid="41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229600" cy="79216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Vertical Gradients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3"/>
            <a:ext cx="4114800" cy="542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16533"/>
            <a:ext cx="4114800" cy="5418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1" y="6324602"/>
            <a:ext cx="5263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spatial gradients (over </a:t>
            </a:r>
            <a:r>
              <a:rPr lang="en-US" sz="2400" b="1" i="1" dirty="0" smtClean="0"/>
              <a:t>m</a:t>
            </a:r>
            <a:r>
              <a:rPr lang="en-US" sz="2400" b="1" dirty="0" smtClean="0"/>
              <a:t> not </a:t>
            </a:r>
            <a:r>
              <a:rPr lang="en-US" sz="2400" b="1" i="1" dirty="0" smtClean="0"/>
              <a:t>mm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3604" y="3048000"/>
            <a:ext cx="1688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Oxygen Maximum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438400"/>
            <a:ext cx="69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Temp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7150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1" y="5029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NH</a:t>
            </a:r>
            <a:r>
              <a:rPr lang="en-US" baseline="-25000" dirty="0" smtClean="0">
                <a:solidFill>
                  <a:srgbClr val="FF00FF"/>
                </a:solidFill>
              </a:rPr>
              <a:t>4</a:t>
            </a:r>
            <a:r>
              <a:rPr lang="en-US" baseline="30000" dirty="0" smtClean="0">
                <a:solidFill>
                  <a:srgbClr val="FF00FF"/>
                </a:solidFill>
              </a:rPr>
              <a:t>+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1" y="5638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</a:t>
            </a:r>
            <a:r>
              <a:rPr lang="en-US" baseline="-25000" dirty="0" smtClean="0">
                <a:solidFill>
                  <a:srgbClr val="0000FF"/>
                </a:solidFill>
              </a:rPr>
              <a:t>4</a:t>
            </a:r>
            <a:r>
              <a:rPr lang="en-US" baseline="30000" dirty="0" smtClean="0">
                <a:solidFill>
                  <a:srgbClr val="0000FF"/>
                </a:solidFill>
              </a:rPr>
              <a:t>3-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8999" y="2590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O</a:t>
            </a:r>
            <a:r>
              <a:rPr lang="en-US" baseline="-25000" dirty="0" smtClean="0">
                <a:solidFill>
                  <a:srgbClr val="33CC33"/>
                </a:solidFill>
              </a:rPr>
              <a:t>2</a:t>
            </a:r>
            <a:endParaRPr lang="en-US" dirty="0">
              <a:solidFill>
                <a:srgbClr val="33CC33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14400" y="4744872"/>
            <a:ext cx="731520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00799" y="4419600"/>
            <a:ext cx="80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Anoxic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2590800"/>
            <a:ext cx="115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Chl (fluor.)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3694" y="334131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Salinity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2801" y="539853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Siders Pond Transport (1D approximation)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8601" y="762002"/>
                <a:ext cx="8763000" cy="1297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𝐫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𝛆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762002"/>
                <a:ext cx="8763000" cy="12970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3227788"/>
                <a:ext cx="58817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Need: Volumetric flow: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and Lateral inputs: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𝐜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27788"/>
                <a:ext cx="582884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37" t="-8197" r="-31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1439502" y="4508628"/>
            <a:ext cx="4888871" cy="2000871"/>
          </a:xfrm>
          <a:custGeom>
            <a:avLst/>
            <a:gdLst>
              <a:gd name="connsiteX0" fmla="*/ 0 w 4888871"/>
              <a:gd name="connsiteY0" fmla="*/ 0 h 1991873"/>
              <a:gd name="connsiteX1" fmla="*/ 2290527 w 4888871"/>
              <a:gd name="connsiteY1" fmla="*/ 1991762 h 1991873"/>
              <a:gd name="connsiteX2" fmla="*/ 4888871 w 4888871"/>
              <a:gd name="connsiteY2" fmla="*/ 72427 h 1991873"/>
              <a:gd name="connsiteX0" fmla="*/ 0 w 4888871"/>
              <a:gd name="connsiteY0" fmla="*/ 0 h 1991819"/>
              <a:gd name="connsiteX1" fmla="*/ 2290527 w 4888871"/>
              <a:gd name="connsiteY1" fmla="*/ 1991762 h 1991819"/>
              <a:gd name="connsiteX2" fmla="*/ 4888871 w 4888871"/>
              <a:gd name="connsiteY2" fmla="*/ 72427 h 1991819"/>
              <a:gd name="connsiteX0" fmla="*/ 0 w 4888871"/>
              <a:gd name="connsiteY0" fmla="*/ 0 h 1991819"/>
              <a:gd name="connsiteX1" fmla="*/ 2290527 w 4888871"/>
              <a:gd name="connsiteY1" fmla="*/ 1991762 h 1991819"/>
              <a:gd name="connsiteX2" fmla="*/ 4888871 w 4888871"/>
              <a:gd name="connsiteY2" fmla="*/ 72427 h 1991819"/>
              <a:gd name="connsiteX0" fmla="*/ 0 w 4888871"/>
              <a:gd name="connsiteY0" fmla="*/ 0 h 2000871"/>
              <a:gd name="connsiteX1" fmla="*/ 2507810 w 4888871"/>
              <a:gd name="connsiteY1" fmla="*/ 2000815 h 2000871"/>
              <a:gd name="connsiteX2" fmla="*/ 4888871 w 4888871"/>
              <a:gd name="connsiteY2" fmla="*/ 72427 h 200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8871" h="2000871">
                <a:moveTo>
                  <a:pt x="0" y="0"/>
                </a:moveTo>
                <a:cubicBezTo>
                  <a:pt x="1362546" y="66392"/>
                  <a:pt x="1692998" y="1988744"/>
                  <a:pt x="2507810" y="2000815"/>
                </a:cubicBezTo>
                <a:cubicBezTo>
                  <a:pt x="3322622" y="2012886"/>
                  <a:pt x="3879410" y="96569"/>
                  <a:pt x="4888871" y="724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5801" y="4648200"/>
            <a:ext cx="914400" cy="0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5400" y="4800600"/>
            <a:ext cx="685800" cy="0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66901" y="4953000"/>
            <a:ext cx="342900" cy="0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71700" y="5105400"/>
            <a:ext cx="266700" cy="0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1" y="4038600"/>
                <a:ext cx="3067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Freshwater,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𝐹𝑊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:2430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038600"/>
                <a:ext cx="3067571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590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21"/>
          <p:cNvSpPr/>
          <p:nvPr/>
        </p:nvSpPr>
        <p:spPr>
          <a:xfrm>
            <a:off x="4562946" y="4390932"/>
            <a:ext cx="2245260" cy="1502875"/>
          </a:xfrm>
          <a:custGeom>
            <a:avLst/>
            <a:gdLst>
              <a:gd name="connsiteX0" fmla="*/ 2471596 w 2471596"/>
              <a:gd name="connsiteY0" fmla="*/ 0 h 1656784"/>
              <a:gd name="connsiteX1" fmla="*/ 0 w 2471596"/>
              <a:gd name="connsiteY1" fmla="*/ 1656784 h 1656784"/>
              <a:gd name="connsiteX0" fmla="*/ 2471596 w 2471596"/>
              <a:gd name="connsiteY0" fmla="*/ 0 h 1656784"/>
              <a:gd name="connsiteX1" fmla="*/ 0 w 2471596"/>
              <a:gd name="connsiteY1" fmla="*/ 1656784 h 1656784"/>
              <a:gd name="connsiteX0" fmla="*/ 2471596 w 2471596"/>
              <a:gd name="connsiteY0" fmla="*/ 0 h 1656784"/>
              <a:gd name="connsiteX1" fmla="*/ 0 w 2471596"/>
              <a:gd name="connsiteY1" fmla="*/ 1656784 h 1656784"/>
              <a:gd name="connsiteX0" fmla="*/ 2245260 w 2245260"/>
              <a:gd name="connsiteY0" fmla="*/ 0 h 1502875"/>
              <a:gd name="connsiteX1" fmla="*/ 0 w 2245260"/>
              <a:gd name="connsiteY1" fmla="*/ 1502875 h 150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5260" h="1502875">
                <a:moveTo>
                  <a:pt x="2245260" y="0"/>
                </a:moveTo>
                <a:cubicBezTo>
                  <a:pt x="841973" y="45267"/>
                  <a:pt x="669956" y="778599"/>
                  <a:pt x="0" y="1502875"/>
                </a:cubicBezTo>
              </a:path>
            </a:pathLst>
          </a:custGeom>
          <a:noFill/>
          <a:ln w="79375">
            <a:gradFill>
              <a:gsLst>
                <a:gs pos="100000">
                  <a:srgbClr val="009900"/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343401" y="4191001"/>
            <a:ext cx="2516863" cy="222058"/>
          </a:xfrm>
          <a:custGeom>
            <a:avLst/>
            <a:gdLst>
              <a:gd name="connsiteX0" fmla="*/ 0 w 2562130"/>
              <a:gd name="connsiteY0" fmla="*/ 18107 h 18107"/>
              <a:gd name="connsiteX1" fmla="*/ 2562130 w 2562130"/>
              <a:gd name="connsiteY1" fmla="*/ 0 h 18107"/>
              <a:gd name="connsiteX0" fmla="*/ 0 w 2562130"/>
              <a:gd name="connsiteY0" fmla="*/ 18107 h 209296"/>
              <a:gd name="connsiteX1" fmla="*/ 2562130 w 2562130"/>
              <a:gd name="connsiteY1" fmla="*/ 0 h 209296"/>
              <a:gd name="connsiteX0" fmla="*/ 0 w 2562130"/>
              <a:gd name="connsiteY0" fmla="*/ 18107 h 28867"/>
              <a:gd name="connsiteX1" fmla="*/ 2562130 w 2562130"/>
              <a:gd name="connsiteY1" fmla="*/ 0 h 28867"/>
              <a:gd name="connsiteX0" fmla="*/ 0 w 2562130"/>
              <a:gd name="connsiteY0" fmla="*/ 18107 h 175729"/>
              <a:gd name="connsiteX1" fmla="*/ 2562130 w 2562130"/>
              <a:gd name="connsiteY1" fmla="*/ 0 h 175729"/>
              <a:gd name="connsiteX0" fmla="*/ 0 w 2562130"/>
              <a:gd name="connsiteY0" fmla="*/ 18107 h 32190"/>
              <a:gd name="connsiteX1" fmla="*/ 2562130 w 2562130"/>
              <a:gd name="connsiteY1" fmla="*/ 0 h 32190"/>
              <a:gd name="connsiteX0" fmla="*/ 0 w 2516863"/>
              <a:gd name="connsiteY0" fmla="*/ 27161 h 39197"/>
              <a:gd name="connsiteX1" fmla="*/ 2516863 w 2516863"/>
              <a:gd name="connsiteY1" fmla="*/ 0 h 39197"/>
              <a:gd name="connsiteX0" fmla="*/ 0 w 2516863"/>
              <a:gd name="connsiteY0" fmla="*/ 27161 h 224016"/>
              <a:gd name="connsiteX1" fmla="*/ 2516863 w 2516863"/>
              <a:gd name="connsiteY1" fmla="*/ 0 h 224016"/>
              <a:gd name="connsiteX0" fmla="*/ 0 w 2516863"/>
              <a:gd name="connsiteY0" fmla="*/ 27161 h 230067"/>
              <a:gd name="connsiteX1" fmla="*/ 2516863 w 2516863"/>
              <a:gd name="connsiteY1" fmla="*/ 0 h 230067"/>
              <a:gd name="connsiteX0" fmla="*/ 0 w 2516863"/>
              <a:gd name="connsiteY0" fmla="*/ 27161 h 222058"/>
              <a:gd name="connsiteX1" fmla="*/ 2516863 w 2516863"/>
              <a:gd name="connsiteY1" fmla="*/ 0 h 22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6863" h="222058">
                <a:moveTo>
                  <a:pt x="0" y="27161"/>
                </a:moveTo>
                <a:cubicBezTo>
                  <a:pt x="1406303" y="473798"/>
                  <a:pt x="1101506" y="15089"/>
                  <a:pt x="2516863" y="0"/>
                </a:cubicBezTo>
              </a:path>
            </a:pathLst>
          </a:custGeom>
          <a:noFill/>
          <a:ln w="79375">
            <a:gradFill>
              <a:gsLst>
                <a:gs pos="0">
                  <a:srgbClr val="0000FF"/>
                </a:gs>
                <a:gs pos="100000">
                  <a:srgbClr val="92D050"/>
                </a:gs>
              </a:gsLst>
              <a:lin ang="0" scaled="0"/>
            </a:gra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28373" y="4508628"/>
                <a:ext cx="19247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Saltwater (32 PSU)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𝑆𝑊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:410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72" y="4508626"/>
                <a:ext cx="210275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2319" t="-4717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ircular Arrow 31"/>
          <p:cNvSpPr/>
          <p:nvPr/>
        </p:nvSpPr>
        <p:spPr>
          <a:xfrm>
            <a:off x="5753830" y="4249146"/>
            <a:ext cx="362130" cy="362130"/>
          </a:xfrm>
          <a:prstGeom prst="circularArrow">
            <a:avLst>
              <a:gd name="adj1" fmla="val 13088"/>
              <a:gd name="adj2" fmla="val 1142319"/>
              <a:gd name="adj3" fmla="val 20115750"/>
              <a:gd name="adj4" fmla="val 1411782"/>
              <a:gd name="adj5" fmla="val 119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>
            <a:off x="6200827" y="4191001"/>
            <a:ext cx="301787" cy="301787"/>
          </a:xfrm>
          <a:prstGeom prst="circularArrow">
            <a:avLst>
              <a:gd name="adj1" fmla="val 13088"/>
              <a:gd name="adj2" fmla="val 1142319"/>
              <a:gd name="adj3" fmla="val 20115750"/>
              <a:gd name="adj4" fmla="val 1411782"/>
              <a:gd name="adj5" fmla="val 119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89047" y="600069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18 PSU</a:t>
            </a:r>
            <a:endParaRPr lang="en-US" sz="2000" b="1" dirty="0"/>
          </a:p>
        </p:txBody>
      </p:sp>
      <p:sp>
        <p:nvSpPr>
          <p:cNvPr id="36" name="Up Arrow 35"/>
          <p:cNvSpPr/>
          <p:nvPr/>
        </p:nvSpPr>
        <p:spPr>
          <a:xfrm>
            <a:off x="3803772" y="4800601"/>
            <a:ext cx="463428" cy="1200091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461423" y="3681154"/>
                <a:ext cx="22347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𝐸𝑛𝑡𝑟𝑎𝑖𝑛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311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422" y="3681154"/>
                <a:ext cx="223477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970957" y="6477000"/>
                <a:ext cx="2286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=−721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957" y="6477000"/>
                <a:ext cx="2286843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23908" y="2148254"/>
                <a:ext cx="1822230" cy="746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𝐜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08" y="2148253"/>
                <a:ext cx="1795492" cy="74603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277330" y="2104293"/>
                <a:ext cx="4953000" cy="1122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𝐜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1" i="1">
                                  <a:latin typeface="Cambria Math"/>
                                </a:rPr>
                                <m:t>𝐜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330" y="2104291"/>
                <a:ext cx="4953000" cy="84568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4580" y="5324395"/>
                <a:ext cx="2205797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80" y="5324395"/>
                <a:ext cx="2205797" cy="374270"/>
              </a:xfrm>
              <a:prstGeom prst="rect">
                <a:avLst/>
              </a:prstGeom>
              <a:blipFill rotWithShape="1">
                <a:blip r:embed="rId10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934895" y="5457099"/>
                <a:ext cx="2788840" cy="904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895" y="5457099"/>
                <a:ext cx="2788840" cy="90428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850992" y="4507468"/>
                <a:ext cx="2402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=−3150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992" y="4507468"/>
                <a:ext cx="2402966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457201" y="22860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21" grpId="0"/>
      <p:bldP spid="22" grpId="0" animBg="1"/>
      <p:bldP spid="23" grpId="0" animBg="1"/>
      <p:bldP spid="25" grpId="0"/>
      <p:bldP spid="32" grpId="0" animBg="1"/>
      <p:bldP spid="34" grpId="0" animBg="1"/>
      <p:bldP spid="35" grpId="0"/>
      <p:bldP spid="36" grpId="0" animBg="1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75903"/>
            <a:ext cx="2990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275903"/>
            <a:ext cx="2990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2296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Dispersion Coefficient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400" y="1108477"/>
                <a:ext cx="8686800" cy="720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08477"/>
                <a:ext cx="8686800" cy="7203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557498" y="2057400"/>
            <a:ext cx="221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Dispersion (m</a:t>
            </a:r>
            <a:r>
              <a:rPr lang="en-US" baseline="30000" dirty="0" smtClean="0"/>
              <a:t>2</a:t>
            </a:r>
            <a:r>
              <a:rPr lang="en-US" dirty="0" smtClean="0"/>
              <a:t> d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9351" y="205740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01235" y="4271852"/>
            <a:ext cx="11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(m)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762000"/>
            <a:ext cx="444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State Equation, but same BC as 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9" y="76200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Salinity Transient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990602"/>
            <a:ext cx="6371845" cy="56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68362"/>
          </a:xfrm>
        </p:spPr>
        <p:txBody>
          <a:bodyPr/>
          <a:lstStyle/>
          <a:p>
            <a:pPr algn="l"/>
            <a:r>
              <a:rPr lang="en-US" dirty="0" smtClean="0"/>
              <a:t>MEP </a:t>
            </a:r>
            <a:r>
              <a:rPr lang="en-US" dirty="0"/>
              <a:t>P</a:t>
            </a:r>
            <a:r>
              <a:rPr lang="en-US" dirty="0" smtClean="0"/>
              <a:t>hototrophy Perspective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6944" y="1371600"/>
            <a:ext cx="2362200" cy="426720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tx1">
                  <a:lumMod val="45000"/>
                  <a:lumOff val="5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53000" y="1365504"/>
            <a:ext cx="2362200" cy="426720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3000">
                <a:schemeClr val="tx1">
                  <a:lumMod val="79000"/>
                  <a:lumOff val="21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4956206" y="1395985"/>
            <a:ext cx="2334986" cy="913905"/>
            <a:chOff x="4870862" y="1371600"/>
            <a:chExt cx="2334986" cy="913905"/>
          </a:xfrm>
        </p:grpSpPr>
        <p:sp>
          <p:nvSpPr>
            <p:cNvPr id="6" name="Oval 5"/>
            <p:cNvSpPr/>
            <p:nvPr/>
          </p:nvSpPr>
          <p:spPr>
            <a:xfrm>
              <a:off x="4870862" y="1599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023262" y="1752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29152" y="1752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29152" y="1523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23262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281552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129152" y="1675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33952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281552" y="1599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433952" y="1752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86352" y="1675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738752" y="1523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67400" y="1675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867400" y="1828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662552" y="1828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33952" y="1523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019800" y="1675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72200" y="1523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943600" y="1523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019800" y="1447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19800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172200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48400" y="1752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867400" y="1980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586352" y="2056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57752" y="2133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129152" y="2133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738752" y="1980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096000" y="2133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70862" y="2056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70862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947062" y="2209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791200" y="2133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947062" y="1447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52952" y="1599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327074" y="18664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327074" y="17140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479474" y="16378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631874" y="14854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84274" y="16378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84274" y="17902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555674" y="17902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327074" y="14854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784274" y="19426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479474" y="20188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250874" y="20950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631874" y="19426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708074" y="20950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672448" y="1980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672448" y="1828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010400" y="14478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977248" y="1599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129648" y="1752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129648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01048" y="19045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672448" y="15997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129648" y="2056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824848" y="21331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596248" y="2209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977248" y="20569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7053448" y="2209305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029200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181600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287490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287490" y="14478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87490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439890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592290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744690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897090" y="14478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025738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592290" y="14478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105400" y="13716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211290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090062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242462" y="17526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348352" y="17526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348352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348352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00752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653152" y="17526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805552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957952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086600" y="16764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653152" y="15240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166262" y="14478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72152" y="1600200"/>
              <a:ext cx="76200" cy="762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85800" y="838200"/>
            <a:ext cx="688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sooner a photon is intercepted, the faster I can be dissipated (MEP)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1302411" y="5638800"/>
            <a:ext cx="282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column sans particles</a:t>
            </a:r>
            <a:endParaRPr lang="en-US" dirty="0"/>
          </a:p>
        </p:txBody>
      </p:sp>
      <p:sp>
        <p:nvSpPr>
          <p:cNvPr id="105" name="Down Arrow 104"/>
          <p:cNvSpPr/>
          <p:nvPr/>
        </p:nvSpPr>
        <p:spPr>
          <a:xfrm>
            <a:off x="988467" y="1371600"/>
            <a:ext cx="304800" cy="3442716"/>
          </a:xfrm>
          <a:prstGeom prst="downArrow">
            <a:avLst>
              <a:gd name="adj1" fmla="val 50000"/>
              <a:gd name="adj2" fmla="val 104000"/>
            </a:avLst>
          </a:prstGeom>
          <a:gradFill>
            <a:gsLst>
              <a:gs pos="0">
                <a:srgbClr val="FFFF00"/>
              </a:gs>
              <a:gs pos="100000">
                <a:schemeClr val="tx1">
                  <a:lumMod val="45000"/>
                  <a:lumOff val="5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wn Arrow 105"/>
          <p:cNvSpPr/>
          <p:nvPr/>
        </p:nvSpPr>
        <p:spPr>
          <a:xfrm>
            <a:off x="4572000" y="1365504"/>
            <a:ext cx="304800" cy="1072896"/>
          </a:xfrm>
          <a:prstGeom prst="downArrow">
            <a:avLst>
              <a:gd name="adj1" fmla="val 50000"/>
              <a:gd name="adj2" fmla="val 104000"/>
            </a:avLst>
          </a:prstGeom>
          <a:gradFill>
            <a:gsLst>
              <a:gs pos="0">
                <a:srgbClr val="FFFF00"/>
              </a:gs>
              <a:gs pos="100000">
                <a:schemeClr val="tx1">
                  <a:lumMod val="45000"/>
                  <a:lumOff val="5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4720156" y="5638800"/>
            <a:ext cx="283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column with particles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685800" y="597682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Consequently, increasing entropy production can be achieved via the formation of particles when none are </a:t>
            </a:r>
            <a:r>
              <a:rPr lang="en-US" dirty="0" smtClean="0"/>
              <a:t>present.  </a:t>
            </a:r>
            <a:r>
              <a:rPr lang="en-US" i="1" dirty="0" smtClean="0"/>
              <a:t>Phytoplankton are just particles.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223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2" grpId="0"/>
      <p:bldP spid="106" grpId="0" animBg="1"/>
      <p:bldP spid="107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Governing MEP photo equations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40797" y="1426725"/>
            <a:ext cx="2315183" cy="2490281"/>
          </a:xfrm>
          <a:custGeom>
            <a:avLst/>
            <a:gdLst>
              <a:gd name="connsiteX0" fmla="*/ 2315183 w 2315183"/>
              <a:gd name="connsiteY0" fmla="*/ 0 h 2490281"/>
              <a:gd name="connsiteX1" fmla="*/ 0 w 2315183"/>
              <a:gd name="connsiteY1" fmla="*/ 0 h 2490281"/>
              <a:gd name="connsiteX2" fmla="*/ 0 w 2315183"/>
              <a:gd name="connsiteY2" fmla="*/ 2490281 h 249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183" h="2490281">
                <a:moveTo>
                  <a:pt x="2315183" y="0"/>
                </a:moveTo>
                <a:lnTo>
                  <a:pt x="0" y="0"/>
                </a:lnTo>
                <a:lnTo>
                  <a:pt x="0" y="249028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003871" y="1544097"/>
            <a:ext cx="1949380" cy="2180492"/>
          </a:xfrm>
          <a:custGeom>
            <a:avLst/>
            <a:gdLst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  <a:gd name="connsiteX0" fmla="*/ 1949380 w 1949380"/>
              <a:gd name="connsiteY0" fmla="*/ 0 h 2180492"/>
              <a:gd name="connsiteX1" fmla="*/ 0 w 1949380"/>
              <a:gd name="connsiteY1" fmla="*/ 2180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49380" h="2180492">
                <a:moveTo>
                  <a:pt x="1949380" y="0"/>
                </a:moveTo>
                <a:cubicBezTo>
                  <a:pt x="616298" y="208593"/>
                  <a:pt x="184361" y="1360554"/>
                  <a:pt x="0" y="2180492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-243213" y="2663220"/>
                <a:ext cx="1008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Depth: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𝑧</m:t>
                    </m:r>
                  </m:oMath>
                </a14:m>
                <a:endParaRPr lang="en-US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43213" y="2663220"/>
                <a:ext cx="100816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333" r="-25000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52484" y="1066800"/>
                <a:ext cx="17005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Intensity: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484" y="1066800"/>
                <a:ext cx="1700594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867" t="-8197" r="-71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52802" y="1892697"/>
                <a:ext cx="4713150" cy="689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𝑑𝐼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𝑑𝑧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000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𝐶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𝐼</m:t>
                      </m:r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𝑧</m:t>
                      </m:r>
                      <m:r>
                        <a:rPr lang="en-US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2" y="1892697"/>
                <a:ext cx="4713150" cy="6896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219200" y="4356734"/>
            <a:ext cx="626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Light absorbed by photosynthetic structure of phototroph: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451592" y="2612471"/>
                <a:ext cx="4980402" cy="740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Old English Text MT" panose="03040902040508030806" pitchFamily="66" charset="0"/>
                          </a:rPr>
                          <m:t>S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000" dirty="0" smtClean="0"/>
                  <a:t>: Photosynthetic apparatus of phototroph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2000" dirty="0" smtClean="0"/>
                  <a:t>: Internal C storage in phototroph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92" y="2612469"/>
                <a:ext cx="4980402" cy="740331"/>
              </a:xfrm>
              <a:prstGeom prst="rect">
                <a:avLst/>
              </a:prstGeom>
              <a:blipFill rotWithShape="1">
                <a:blip r:embed="rId6"/>
                <a:stretch>
                  <a:fillRect t="-3306" r="-612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19200" y="5530156"/>
                <a:ext cx="755469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</a:rPr>
                      <m:t>𝑡</m:t>
                    </m:r>
                    <m:r>
                      <a:rPr lang="en-US" sz="2000" i="1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𝑧</m:t>
                    </m:r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 can be used to make “particles”, you call them phytoplankton</a:t>
                </a:r>
                <a:endParaRPr lang="en-US" sz="2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30156"/>
                <a:ext cx="7554697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lowchart: Delay 26"/>
              <p:cNvSpPr/>
              <p:nvPr/>
            </p:nvSpPr>
            <p:spPr>
              <a:xfrm>
                <a:off x="5707067" y="988655"/>
                <a:ext cx="838200" cy="762000"/>
              </a:xfrm>
              <a:prstGeom prst="flowChartDelay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Flowchart: Delay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067" y="988655"/>
                <a:ext cx="838200" cy="762000"/>
              </a:xfrm>
              <a:prstGeom prst="flowChartDelay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097467" y="988655"/>
                <a:ext cx="609600" cy="76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467" y="988655"/>
                <a:ext cx="609600" cy="762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75826" y="3594734"/>
                <a:ext cx="51551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Solution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𝐼</m:t>
                    </m:r>
                    <m:r>
                      <a:rPr lang="en-US" sz="2000" b="0" i="1" smtClean="0">
                        <a:latin typeface="Cambria Math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𝑡</m:t>
                    </m:r>
                    <m:r>
                      <a:rPr lang="en-US" sz="2000" b="0" i="1" smtClean="0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𝑧</m:t>
                    </m:r>
                    <m:r>
                      <a:rPr lang="en-US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 must be added to set of PDEs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826" y="3594734"/>
                <a:ext cx="5155194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82" t="-7692" r="-118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4876802"/>
                <a:ext cx="3425233" cy="466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𝑧</m:t>
                      </m:r>
                      <m:r>
                        <a:rPr lang="en-US" sz="2000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>
                                  <a:latin typeface="Old English Text MT" panose="03040902040508030806" pitchFamily="66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𝐼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𝑧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876802"/>
                <a:ext cx="3425233" cy="466281"/>
              </a:xfrm>
              <a:prstGeom prst="rect">
                <a:avLst/>
              </a:prstGeom>
              <a:blipFill rotWithShape="1">
                <a:blip r:embed="rId11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9201" y="6248400"/>
                <a:ext cx="5149936" cy="552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𝑃𝐶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𝑧</m:t>
                      </m:r>
                      <m:r>
                        <a:rPr lang="en-US" sz="2000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sz="2000" i="1">
                          <a:latin typeface="Cambria Math"/>
                        </a:rPr>
                        <m:t>𝐼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𝑧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6248400"/>
                <a:ext cx="5149936" cy="55297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3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" y="7620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Photochemistry: Carbon </a:t>
            </a:r>
            <a:r>
              <a:rPr lang="en-US" dirty="0"/>
              <a:t>F</a:t>
            </a:r>
            <a:r>
              <a:rPr lang="en-US" dirty="0" smtClean="0"/>
              <a:t>ixation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" y="914400"/>
                <a:ext cx="4605492" cy="6061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: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/>
                        <m:t>C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/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h</m:t>
                      </m:r>
                      <m:r>
                        <a:rPr lang="en-US" sz="2000" i="1">
                          <a:latin typeface="Cambria Math"/>
                        </a:rPr>
                        <m:t>𝜈</m:t>
                      </m:r>
                      <m:box>
                        <m:boxPr>
                          <m:ctrlPr>
                            <a:rPr lang="en-US" sz="2000" i="1"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groupChr>
                        </m:e>
                      </m:box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/>
                                <m:t>O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/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914400"/>
                <a:ext cx="4579331" cy="6065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1" y="1143000"/>
                <a:ext cx="18602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000" dirty="0" smtClean="0"/>
                  <a:t>: sugar, CH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O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143000"/>
                <a:ext cx="1855636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692" r="-2961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09600" y="2347488"/>
                <a:ext cx="2005934" cy="767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47487"/>
                <a:ext cx="1961306" cy="7681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178531"/>
                <a:ext cx="4524444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r>
                        <a:rPr lang="en-US" sz="20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𝑂</m:t>
                          </m:r>
                        </m:sub>
                        <m:sup>
                          <m:r>
                            <a:rPr lang="en-US" sz="2000">
                              <a:latin typeface="Cambria Math"/>
                            </a:rPr>
                            <m:t>°</m:t>
                          </m:r>
                        </m:sup>
                      </m:sSubSup>
                      <m:r>
                        <a:rPr lang="en-US" sz="2000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latin typeface="Cambria Math"/>
                        </a:rPr>
                        <m:t>𝑅𝑇𝑙𝑛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[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lang="en-US" sz="2000">
                                  <a:latin typeface="Cambria Math"/>
                                </a:rPr>
                                <m:t>][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>
                                  <a:latin typeface="Cambria Math"/>
                                </a:rPr>
                                <m:t>]</m:t>
                              </m:r>
                            </m:num>
                            <m:den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DIC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78531"/>
                <a:ext cx="4523546" cy="7838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74918" y="3344345"/>
                <a:ext cx="3445302" cy="452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𝑂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°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=+491.1 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𝑚𝑚𝑜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18" y="3344345"/>
                <a:ext cx="3445302" cy="452240"/>
              </a:xfrm>
              <a:prstGeom prst="rect">
                <a:avLst/>
              </a:prstGeom>
              <a:blipFill rotWithShape="1">
                <a:blip r:embed="rId6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" y="1752600"/>
                <a:ext cx="73913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000" i="1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000" dirty="0" smtClean="0"/>
                  <a:t>: Efficiency of carbon dioxide fixation (</a:t>
                </a:r>
                <a:r>
                  <a:rPr lang="en-US" sz="20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an optimal control variable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7514814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9601" y="4191001"/>
                <a:ext cx="2105385" cy="424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h</m:t>
                      </m:r>
                      <m:r>
                        <a:rPr lang="en-US" sz="2000" i="1">
                          <a:latin typeface="Cambria Math"/>
                        </a:rPr>
                        <m:t>𝜈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91000"/>
                <a:ext cx="2150653" cy="430182"/>
              </a:xfrm>
              <a:prstGeom prst="rect">
                <a:avLst/>
              </a:prstGeom>
              <a:blipFill rotWithShape="1">
                <a:blip r:embed="rId8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" y="4724400"/>
                <a:ext cx="3330720" cy="843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𝑠𝑢𝑛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𝑒𝑛𝑣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𝑠𝑢𝑛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i="1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724400"/>
                <a:ext cx="3316357" cy="85170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15" y="3882449"/>
            <a:ext cx="1193824" cy="142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72200" y="5223128"/>
            <a:ext cx="269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Candau</a:t>
            </a:r>
            <a:r>
              <a:rPr lang="en-US" sz="1200" dirty="0" smtClean="0"/>
              <a:t> (2003) </a:t>
            </a:r>
            <a:r>
              <a:rPr lang="en-US" sz="1200" i="1" dirty="0" smtClean="0"/>
              <a:t>Solar Energy</a:t>
            </a:r>
            <a:r>
              <a:rPr lang="en-US" sz="1200" dirty="0" smtClean="0"/>
              <a:t> </a:t>
            </a:r>
            <a:r>
              <a:rPr lang="en-US" sz="1200" b="1" dirty="0" smtClean="0"/>
              <a:t>75</a:t>
            </a:r>
            <a:r>
              <a:rPr lang="en-US" sz="1200" dirty="0" smtClean="0"/>
              <a:t>, 241-247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81609" y="4267200"/>
                <a:ext cx="18573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𝑠𝑢𝑛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=5800 </m:t>
                      </m:r>
                      <m:r>
                        <a:rPr lang="en-US" sz="2000" b="0" i="1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609" y="4267200"/>
                <a:ext cx="1857368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481610" y="4686300"/>
                <a:ext cx="17098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𝑒𝑛𝑣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=298 </m:t>
                      </m:r>
                      <m:r>
                        <a:rPr lang="en-US" sz="2000" b="0" i="1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609" y="4686300"/>
                <a:ext cx="1709827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81610" y="5105400"/>
                <a:ext cx="1283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≅0.93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609" y="5105400"/>
                <a:ext cx="1283108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9601" y="5638800"/>
                <a:ext cx="8535670" cy="430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=−0.93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6.62607×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−34</m:t>
                              </m:r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𝐽𝑠</m:t>
                          </m:r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560×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12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6.022×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</a:rPr>
                            <m:t>𝑚𝑚𝑜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638800"/>
                <a:ext cx="8515473" cy="466666"/>
              </a:xfrm>
              <a:prstGeom prst="rect">
                <a:avLst/>
              </a:prstGeom>
              <a:blipFill rotWithShape="1">
                <a:blip r:embed="rId14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9601" y="6248400"/>
                <a:ext cx="3066865" cy="430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=−223.5 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𝑚𝑚𝑜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248400"/>
                <a:ext cx="3066865" cy="430182"/>
              </a:xfrm>
              <a:prstGeom prst="rect">
                <a:avLst/>
              </a:prstGeom>
              <a:blipFill rotWithShape="1">
                <a:blip r:embed="rId15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90800" y="2546900"/>
                <a:ext cx="27758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=2.2</m:t>
                    </m:r>
                  </m:oMath>
                </a14:m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(standard conditions)</a:t>
                </a:r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46900"/>
                <a:ext cx="2775888" cy="369332"/>
              </a:xfrm>
              <a:prstGeom prst="rect">
                <a:avLst/>
              </a:prstGeom>
              <a:blipFill rotWithShape="1">
                <a:blip r:embed="rId16"/>
                <a:stretch>
                  <a:fillRect t="-8333" r="-153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lowchart: Delay 19"/>
              <p:cNvSpPr/>
              <p:nvPr/>
            </p:nvSpPr>
            <p:spPr>
              <a:xfrm>
                <a:off x="8228215" y="495888"/>
                <a:ext cx="838200" cy="762000"/>
              </a:xfrm>
              <a:prstGeom prst="flowChartDelay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Flowchart: Delay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15" y="495888"/>
                <a:ext cx="838200" cy="762000"/>
              </a:xfrm>
              <a:prstGeom prst="flowChartDelay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618615" y="495888"/>
                <a:ext cx="609600" cy="76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615" y="495888"/>
                <a:ext cx="609600" cy="76200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66016" y="724489"/>
                <a:ext cx="952377" cy="38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15" y="724488"/>
                <a:ext cx="952376" cy="383503"/>
              </a:xfrm>
              <a:prstGeom prst="rect">
                <a:avLst/>
              </a:prstGeom>
              <a:blipFill rotWithShape="1">
                <a:blip r:embed="rId19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6759080" y="835152"/>
            <a:ext cx="768096" cy="71540"/>
          </a:xfrm>
          <a:custGeom>
            <a:avLst/>
            <a:gdLst>
              <a:gd name="connsiteX0" fmla="*/ 0 w 2734056"/>
              <a:gd name="connsiteY0" fmla="*/ 0 h 64008"/>
              <a:gd name="connsiteX1" fmla="*/ 2734056 w 2734056"/>
              <a:gd name="connsiteY1" fmla="*/ 64008 h 64008"/>
              <a:gd name="connsiteX0" fmla="*/ 0 w 2734056"/>
              <a:gd name="connsiteY0" fmla="*/ 130011 h 194019"/>
              <a:gd name="connsiteX1" fmla="*/ 2734056 w 2734056"/>
              <a:gd name="connsiteY1" fmla="*/ 194019 h 194019"/>
              <a:gd name="connsiteX0" fmla="*/ 0 w 2734056"/>
              <a:gd name="connsiteY0" fmla="*/ 68442 h 304662"/>
              <a:gd name="connsiteX1" fmla="*/ 2734056 w 2734056"/>
              <a:gd name="connsiteY1" fmla="*/ 132450 h 304662"/>
              <a:gd name="connsiteX0" fmla="*/ 112828 w 880924"/>
              <a:gd name="connsiteY0" fmla="*/ 74177 h 240555"/>
              <a:gd name="connsiteX1" fmla="*/ 880924 w 880924"/>
              <a:gd name="connsiteY1" fmla="*/ 55889 h 240555"/>
              <a:gd name="connsiteX0" fmla="*/ 203705 w 971801"/>
              <a:gd name="connsiteY0" fmla="*/ 23142 h 216606"/>
              <a:gd name="connsiteX1" fmla="*/ 971801 w 971801"/>
              <a:gd name="connsiteY1" fmla="*/ 4854 h 216606"/>
              <a:gd name="connsiteX0" fmla="*/ 0 w 768096"/>
              <a:gd name="connsiteY0" fmla="*/ 46210 h 74132"/>
              <a:gd name="connsiteX1" fmla="*/ 768096 w 768096"/>
              <a:gd name="connsiteY1" fmla="*/ 27922 h 74132"/>
              <a:gd name="connsiteX0" fmla="*/ 0 w 768096"/>
              <a:gd name="connsiteY0" fmla="*/ 47298 h 71540"/>
              <a:gd name="connsiteX1" fmla="*/ 768096 w 768096"/>
              <a:gd name="connsiteY1" fmla="*/ 29010 h 71540"/>
              <a:gd name="connsiteX0" fmla="*/ 0 w 768096"/>
              <a:gd name="connsiteY0" fmla="*/ 47298 h 71540"/>
              <a:gd name="connsiteX1" fmla="*/ 768096 w 768096"/>
              <a:gd name="connsiteY1" fmla="*/ 29010 h 7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8096" h="71540">
                <a:moveTo>
                  <a:pt x="0" y="47298"/>
                </a:moveTo>
                <a:cubicBezTo>
                  <a:pt x="262128" y="-105102"/>
                  <a:pt x="405384" y="172266"/>
                  <a:pt x="768096" y="29010"/>
                </a:cubicBezTo>
              </a:path>
            </a:pathLst>
          </a:custGeom>
          <a:noFill/>
          <a:ln w="349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83464" y="457200"/>
                <a:ext cx="552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463" y="457200"/>
                <a:ext cx="552652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7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4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066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Photochemistry: Carbon </a:t>
            </a:r>
            <a:r>
              <a:rPr lang="en-US" dirty="0" smtClean="0"/>
              <a:t>Fixation</a:t>
            </a:r>
            <a:br>
              <a:rPr lang="en-US" dirty="0" smtClean="0"/>
            </a:br>
            <a:r>
              <a:rPr lang="en-US" dirty="0" err="1" smtClean="0"/>
              <a:t>Thermokinetics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13272" y="3021585"/>
                <a:ext cx="6204199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71" y="3021583"/>
                <a:ext cx="6181757" cy="426527"/>
              </a:xfrm>
              <a:prstGeom prst="rect">
                <a:avLst/>
              </a:prstGeom>
              <a:blipFill rotWithShape="1">
                <a:blip r:embed="rId2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13271" y="4114800"/>
                <a:ext cx="5760808" cy="802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𝑃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/>
                                    </a:rPr>
                                    <m:t>𝑅𝑇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𝑃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71" y="4114800"/>
                <a:ext cx="5744778" cy="8024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13271" y="2514600"/>
            <a:ext cx="531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Gibbs free energy of the carbon fixation reaction: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13271" y="3810000"/>
            <a:ext cx="16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Reaction rate: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13271" y="1447800"/>
                <a:ext cx="5484258" cy="708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4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: 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/>
                        <m:t>C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/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h</m:t>
                      </m:r>
                      <m:r>
                        <a:rPr lang="en-US" sz="2400" i="1">
                          <a:latin typeface="Cambria Math"/>
                        </a:rPr>
                        <m:t>𝜈</m:t>
                      </m:r>
                      <m:box>
                        <m:boxPr>
                          <m:ctrlPr>
                            <a:rPr lang="en-US" sz="2400" i="1"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groupChr>
                        </m:e>
                      </m:box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/>
                                <m:t>O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/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71" y="1447800"/>
                <a:ext cx="5460084" cy="7093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3271" y="5638802"/>
                <a:ext cx="5983882" cy="790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𝑇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𝑃𝐶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71" y="5638800"/>
                <a:ext cx="5983882" cy="790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13272" y="5257800"/>
            <a:ext cx="3531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Entropy production (per meter):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lowchart: Delay 10"/>
              <p:cNvSpPr/>
              <p:nvPr/>
            </p:nvSpPr>
            <p:spPr>
              <a:xfrm>
                <a:off x="8228215" y="844285"/>
                <a:ext cx="838200" cy="762000"/>
              </a:xfrm>
              <a:prstGeom prst="flowChartDelay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Flowchart: Delay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15" y="844285"/>
                <a:ext cx="838200" cy="762000"/>
              </a:xfrm>
              <a:prstGeom prst="flowChartDelay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618615" y="844285"/>
                <a:ext cx="609600" cy="76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615" y="844285"/>
                <a:ext cx="609600" cy="7620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6016" y="1072887"/>
                <a:ext cx="952377" cy="38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15" y="1072885"/>
                <a:ext cx="952376" cy="383503"/>
              </a:xfrm>
              <a:prstGeom prst="rect">
                <a:avLst/>
              </a:prstGeom>
              <a:blipFill rotWithShape="1">
                <a:blip r:embed="rId8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/>
          <p:cNvSpPr/>
          <p:nvPr/>
        </p:nvSpPr>
        <p:spPr>
          <a:xfrm>
            <a:off x="6759080" y="1183549"/>
            <a:ext cx="768096" cy="71540"/>
          </a:xfrm>
          <a:custGeom>
            <a:avLst/>
            <a:gdLst>
              <a:gd name="connsiteX0" fmla="*/ 0 w 2734056"/>
              <a:gd name="connsiteY0" fmla="*/ 0 h 64008"/>
              <a:gd name="connsiteX1" fmla="*/ 2734056 w 2734056"/>
              <a:gd name="connsiteY1" fmla="*/ 64008 h 64008"/>
              <a:gd name="connsiteX0" fmla="*/ 0 w 2734056"/>
              <a:gd name="connsiteY0" fmla="*/ 130011 h 194019"/>
              <a:gd name="connsiteX1" fmla="*/ 2734056 w 2734056"/>
              <a:gd name="connsiteY1" fmla="*/ 194019 h 194019"/>
              <a:gd name="connsiteX0" fmla="*/ 0 w 2734056"/>
              <a:gd name="connsiteY0" fmla="*/ 68442 h 304662"/>
              <a:gd name="connsiteX1" fmla="*/ 2734056 w 2734056"/>
              <a:gd name="connsiteY1" fmla="*/ 132450 h 304662"/>
              <a:gd name="connsiteX0" fmla="*/ 112828 w 880924"/>
              <a:gd name="connsiteY0" fmla="*/ 74177 h 240555"/>
              <a:gd name="connsiteX1" fmla="*/ 880924 w 880924"/>
              <a:gd name="connsiteY1" fmla="*/ 55889 h 240555"/>
              <a:gd name="connsiteX0" fmla="*/ 203705 w 971801"/>
              <a:gd name="connsiteY0" fmla="*/ 23142 h 216606"/>
              <a:gd name="connsiteX1" fmla="*/ 971801 w 971801"/>
              <a:gd name="connsiteY1" fmla="*/ 4854 h 216606"/>
              <a:gd name="connsiteX0" fmla="*/ 0 w 768096"/>
              <a:gd name="connsiteY0" fmla="*/ 46210 h 74132"/>
              <a:gd name="connsiteX1" fmla="*/ 768096 w 768096"/>
              <a:gd name="connsiteY1" fmla="*/ 27922 h 74132"/>
              <a:gd name="connsiteX0" fmla="*/ 0 w 768096"/>
              <a:gd name="connsiteY0" fmla="*/ 47298 h 71540"/>
              <a:gd name="connsiteX1" fmla="*/ 768096 w 768096"/>
              <a:gd name="connsiteY1" fmla="*/ 29010 h 71540"/>
              <a:gd name="connsiteX0" fmla="*/ 0 w 768096"/>
              <a:gd name="connsiteY0" fmla="*/ 47298 h 71540"/>
              <a:gd name="connsiteX1" fmla="*/ 768096 w 768096"/>
              <a:gd name="connsiteY1" fmla="*/ 29010 h 7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8096" h="71540">
                <a:moveTo>
                  <a:pt x="0" y="47298"/>
                </a:moveTo>
                <a:cubicBezTo>
                  <a:pt x="262128" y="-105102"/>
                  <a:pt x="405384" y="172266"/>
                  <a:pt x="768096" y="29010"/>
                </a:cubicBezTo>
              </a:path>
            </a:pathLst>
          </a:custGeom>
          <a:noFill/>
          <a:ln w="349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83464" y="805597"/>
                <a:ext cx="552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463" y="805597"/>
                <a:ext cx="552652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5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Photochemistry: Growth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3733" y="1587118"/>
                <a:ext cx="2413481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:</m:t>
                      </m:r>
                      <m:r>
                        <m:rPr>
                          <m:nor/>
                        </m:rPr>
                        <a:rPr lang="en-US"/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O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N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P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</m:sub>
                      </m:sSub>
                      <m:r>
                        <m:rPr>
                          <m:nor/>
                        </m:rPr>
                        <a:rPr lang="en-US"/>
                        <m:t>S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i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𝜁</m:t>
                          </m:r>
                        </m:sub>
                      </m:sSub>
                      <m:r>
                        <m:rPr>
                          <m:nor/>
                        </m:rPr>
                        <a:rPr lang="en-US"/>
                        <m:t>F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e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2" y="1587118"/>
                <a:ext cx="2410468" cy="394082"/>
              </a:xfrm>
              <a:prstGeom prst="rect">
                <a:avLst/>
              </a:prstGeom>
              <a:blipFill rotWithShape="1">
                <a:blip r:embed="rId2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Flowchart: Delay 5"/>
              <p:cNvSpPr/>
              <p:nvPr/>
            </p:nvSpPr>
            <p:spPr>
              <a:xfrm>
                <a:off x="6553201" y="994182"/>
                <a:ext cx="838200" cy="762000"/>
              </a:xfrm>
              <a:prstGeom prst="flowChartDelay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Flowchart: Delay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994182"/>
                <a:ext cx="838200" cy="762000"/>
              </a:xfrm>
              <a:prstGeom prst="flowChartDelay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43600" y="994182"/>
                <a:ext cx="609600" cy="76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994182"/>
                <a:ext cx="609600" cy="7620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3732" y="1066800"/>
                <a:ext cx="1160767" cy="381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: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O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2" y="1066800"/>
                <a:ext cx="1157753" cy="381708"/>
              </a:xfrm>
              <a:prstGeom prst="rect">
                <a:avLst/>
              </a:prstGeom>
              <a:blipFill rotWithShape="1">
                <a:blip r:embed="rId5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3733" y="2362201"/>
                <a:ext cx="7199535" cy="526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: 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P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b="0" i="0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+…</m:t>
                      </m:r>
                      <m:box>
                        <m:boxPr>
                          <m:ctrlPr>
                            <a:rPr lang="en-US" i="1"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groupChr>
                        </m:e>
                      </m:box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i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3" y="2362201"/>
                <a:ext cx="7199535" cy="52629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91000" y="1222784"/>
                <a:ext cx="952377" cy="38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222782"/>
                <a:ext cx="952376" cy="383503"/>
              </a:xfrm>
              <a:prstGeom prst="rect">
                <a:avLst/>
              </a:prstGeom>
              <a:blipFill rotWithShape="1"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/>
          <p:cNvSpPr/>
          <p:nvPr/>
        </p:nvSpPr>
        <p:spPr>
          <a:xfrm>
            <a:off x="5084064" y="1333446"/>
            <a:ext cx="768096" cy="71540"/>
          </a:xfrm>
          <a:custGeom>
            <a:avLst/>
            <a:gdLst>
              <a:gd name="connsiteX0" fmla="*/ 0 w 2734056"/>
              <a:gd name="connsiteY0" fmla="*/ 0 h 64008"/>
              <a:gd name="connsiteX1" fmla="*/ 2734056 w 2734056"/>
              <a:gd name="connsiteY1" fmla="*/ 64008 h 64008"/>
              <a:gd name="connsiteX0" fmla="*/ 0 w 2734056"/>
              <a:gd name="connsiteY0" fmla="*/ 130011 h 194019"/>
              <a:gd name="connsiteX1" fmla="*/ 2734056 w 2734056"/>
              <a:gd name="connsiteY1" fmla="*/ 194019 h 194019"/>
              <a:gd name="connsiteX0" fmla="*/ 0 w 2734056"/>
              <a:gd name="connsiteY0" fmla="*/ 68442 h 304662"/>
              <a:gd name="connsiteX1" fmla="*/ 2734056 w 2734056"/>
              <a:gd name="connsiteY1" fmla="*/ 132450 h 304662"/>
              <a:gd name="connsiteX0" fmla="*/ 112828 w 880924"/>
              <a:gd name="connsiteY0" fmla="*/ 74177 h 240555"/>
              <a:gd name="connsiteX1" fmla="*/ 880924 w 880924"/>
              <a:gd name="connsiteY1" fmla="*/ 55889 h 240555"/>
              <a:gd name="connsiteX0" fmla="*/ 203705 w 971801"/>
              <a:gd name="connsiteY0" fmla="*/ 23142 h 216606"/>
              <a:gd name="connsiteX1" fmla="*/ 971801 w 971801"/>
              <a:gd name="connsiteY1" fmla="*/ 4854 h 216606"/>
              <a:gd name="connsiteX0" fmla="*/ 0 w 768096"/>
              <a:gd name="connsiteY0" fmla="*/ 46210 h 74132"/>
              <a:gd name="connsiteX1" fmla="*/ 768096 w 768096"/>
              <a:gd name="connsiteY1" fmla="*/ 27922 h 74132"/>
              <a:gd name="connsiteX0" fmla="*/ 0 w 768096"/>
              <a:gd name="connsiteY0" fmla="*/ 47298 h 71540"/>
              <a:gd name="connsiteX1" fmla="*/ 768096 w 768096"/>
              <a:gd name="connsiteY1" fmla="*/ 29010 h 71540"/>
              <a:gd name="connsiteX0" fmla="*/ 0 w 768096"/>
              <a:gd name="connsiteY0" fmla="*/ 47298 h 71540"/>
              <a:gd name="connsiteX1" fmla="*/ 768096 w 768096"/>
              <a:gd name="connsiteY1" fmla="*/ 29010 h 7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8096" h="71540">
                <a:moveTo>
                  <a:pt x="0" y="47298"/>
                </a:moveTo>
                <a:cubicBezTo>
                  <a:pt x="262128" y="-105102"/>
                  <a:pt x="405384" y="172266"/>
                  <a:pt x="768096" y="29010"/>
                </a:cubicBezTo>
              </a:path>
            </a:pathLst>
          </a:custGeom>
          <a:noFill/>
          <a:ln w="349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25540" y="692443"/>
            <a:ext cx="676656" cy="452137"/>
          </a:xfrm>
          <a:custGeom>
            <a:avLst/>
            <a:gdLst>
              <a:gd name="connsiteX0" fmla="*/ 0 w 2734056"/>
              <a:gd name="connsiteY0" fmla="*/ 0 h 64008"/>
              <a:gd name="connsiteX1" fmla="*/ 2734056 w 2734056"/>
              <a:gd name="connsiteY1" fmla="*/ 64008 h 64008"/>
              <a:gd name="connsiteX0" fmla="*/ 0 w 2734056"/>
              <a:gd name="connsiteY0" fmla="*/ 130011 h 194019"/>
              <a:gd name="connsiteX1" fmla="*/ 2734056 w 2734056"/>
              <a:gd name="connsiteY1" fmla="*/ 194019 h 194019"/>
              <a:gd name="connsiteX0" fmla="*/ 0 w 2734056"/>
              <a:gd name="connsiteY0" fmla="*/ 68442 h 304662"/>
              <a:gd name="connsiteX1" fmla="*/ 2734056 w 2734056"/>
              <a:gd name="connsiteY1" fmla="*/ 132450 h 304662"/>
              <a:gd name="connsiteX0" fmla="*/ 112828 w 880924"/>
              <a:gd name="connsiteY0" fmla="*/ 74177 h 240555"/>
              <a:gd name="connsiteX1" fmla="*/ 880924 w 880924"/>
              <a:gd name="connsiteY1" fmla="*/ 55889 h 240555"/>
              <a:gd name="connsiteX0" fmla="*/ 203705 w 971801"/>
              <a:gd name="connsiteY0" fmla="*/ 23142 h 216606"/>
              <a:gd name="connsiteX1" fmla="*/ 971801 w 971801"/>
              <a:gd name="connsiteY1" fmla="*/ 4854 h 216606"/>
              <a:gd name="connsiteX0" fmla="*/ 0 w 768096"/>
              <a:gd name="connsiteY0" fmla="*/ 46210 h 74132"/>
              <a:gd name="connsiteX1" fmla="*/ 768096 w 768096"/>
              <a:gd name="connsiteY1" fmla="*/ 27922 h 74132"/>
              <a:gd name="connsiteX0" fmla="*/ 0 w 768096"/>
              <a:gd name="connsiteY0" fmla="*/ 47298 h 71540"/>
              <a:gd name="connsiteX1" fmla="*/ 768096 w 768096"/>
              <a:gd name="connsiteY1" fmla="*/ 29010 h 71540"/>
              <a:gd name="connsiteX0" fmla="*/ 0 w 768096"/>
              <a:gd name="connsiteY0" fmla="*/ 47298 h 71540"/>
              <a:gd name="connsiteX1" fmla="*/ 768096 w 768096"/>
              <a:gd name="connsiteY1" fmla="*/ 29010 h 71540"/>
              <a:gd name="connsiteX0" fmla="*/ 0 w 777240"/>
              <a:gd name="connsiteY0" fmla="*/ 420624 h 420624"/>
              <a:gd name="connsiteX1" fmla="*/ 777240 w 777240"/>
              <a:gd name="connsiteY1" fmla="*/ 0 h 420624"/>
              <a:gd name="connsiteX0" fmla="*/ 0 w 777240"/>
              <a:gd name="connsiteY0" fmla="*/ 420624 h 420624"/>
              <a:gd name="connsiteX1" fmla="*/ 777240 w 777240"/>
              <a:gd name="connsiteY1" fmla="*/ 0 h 420624"/>
              <a:gd name="connsiteX0" fmla="*/ 0 w 676656"/>
              <a:gd name="connsiteY0" fmla="*/ 151861 h 185056"/>
              <a:gd name="connsiteX1" fmla="*/ 676656 w 676656"/>
              <a:gd name="connsiteY1" fmla="*/ 161005 h 185056"/>
              <a:gd name="connsiteX0" fmla="*/ 0 w 676656"/>
              <a:gd name="connsiteY0" fmla="*/ 442993 h 452137"/>
              <a:gd name="connsiteX1" fmla="*/ 676656 w 676656"/>
              <a:gd name="connsiteY1" fmla="*/ 452137 h 4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656" h="452137">
                <a:moveTo>
                  <a:pt x="0" y="442993"/>
                </a:moveTo>
                <a:cubicBezTo>
                  <a:pt x="115824" y="34561"/>
                  <a:pt x="451104" y="-309863"/>
                  <a:pt x="676656" y="452137"/>
                </a:cubicBezTo>
              </a:path>
            </a:pathLst>
          </a:custGeom>
          <a:noFill/>
          <a:ln w="349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08448" y="955494"/>
                <a:ext cx="552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448" y="955494"/>
                <a:ext cx="552652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53201" y="323109"/>
                <a:ext cx="557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𝑃𝐺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23109"/>
                <a:ext cx="55771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13732" y="4197548"/>
                <a:ext cx="6871112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𝐴𝐺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𝜈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Old English Text MT" panose="03040902040508030806" pitchFamily="66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𝑃𝑂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4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𝑃𝑂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4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𝐺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𝑅𝑇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𝐺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2" y="4197548"/>
                <a:ext cx="6864892" cy="9840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3733" y="3276602"/>
                <a:ext cx="6144054" cy="474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°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latin typeface="Old English Text MT" panose="03040902040508030806" pitchFamily="66" charset="0"/>
                            </a:rPr>
                            <m:t>S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𝑏𝑖𝑜𝑠𝑦𝑛𝑡h𝑒𝑠𝑖𝑠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°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+(1−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𝑂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𝑐𝑜𝑚𝑏𝑢𝑡𝑖𝑜𝑛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°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2" y="3276600"/>
                <a:ext cx="6127511" cy="474489"/>
              </a:xfrm>
              <a:prstGeom prst="rect">
                <a:avLst/>
              </a:prstGeom>
              <a:blipFill rotWithShape="1">
                <a:blip r:embed="rId11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3733" y="5486402"/>
                <a:ext cx="3565591" cy="628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2" y="5486400"/>
                <a:ext cx="3565591" cy="62805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13732" y="3962400"/>
            <a:ext cx="19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of </a:t>
            </a:r>
            <a:r>
              <a:rPr lang="en-US" dirty="0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S</a:t>
            </a:r>
            <a:r>
              <a:rPr lang="en-US" i="1" baseline="-25000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 growth: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13733" y="5181600"/>
            <a:ext cx="31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Entropy Production (per meter):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6477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OBJ: Understand &amp; Predict Biogeochemistry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403212" y="1085895"/>
            <a:ext cx="2532925" cy="132343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require catalyst: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ld English Text MT" panose="03040902040508030806" pitchFamily="66" charset="0"/>
              </a:rPr>
              <a:t>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Regulation?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Predation?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Cooperation?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4014" y="2081687"/>
            <a:ext cx="57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2416" y="2081687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OM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23064" y="990600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</a:t>
            </a:r>
            <a:r>
              <a:rPr lang="en-US" sz="2000" b="1" i="1" dirty="0" smtClean="0">
                <a:sym typeface="Symbol"/>
              </a:rPr>
              <a:t>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67911" y="322892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</a:t>
            </a:r>
            <a:r>
              <a:rPr lang="en-US" sz="2000" b="1" baseline="-25000" dirty="0" smtClean="0"/>
              <a:t>3</a:t>
            </a:r>
            <a:r>
              <a:rPr lang="en-US" sz="2000" b="1" baseline="30000" dirty="0" smtClean="0"/>
              <a:t>-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6480" y="215963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</a:t>
            </a:r>
            <a:r>
              <a:rPr lang="en-US" sz="2000" b="1" baseline="-25000" dirty="0" smtClean="0"/>
              <a:t>2</a:t>
            </a:r>
            <a:r>
              <a:rPr lang="en-US" sz="2000" b="1" baseline="30000" dirty="0" smtClean="0"/>
              <a:t>-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4425" y="4170713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36" y="4743604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NH</a:t>
            </a:r>
            <a:r>
              <a:rPr lang="en-US" sz="2000" b="1" baseline="-25000" dirty="0" smtClean="0"/>
              <a:t>4</a:t>
            </a:r>
            <a:r>
              <a:rPr lang="en-US" sz="2000" b="1" baseline="30000" dirty="0" smtClean="0"/>
              <a:t>+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06166" y="3631201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</a:t>
            </a:r>
            <a:r>
              <a:rPr lang="en-US" sz="2000" b="1" baseline="-25000" dirty="0" smtClean="0"/>
              <a:t>4</a:t>
            </a:r>
            <a:r>
              <a:rPr lang="en-US" sz="2000" b="1" baseline="30000" dirty="0" smtClean="0"/>
              <a:t>2-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95208" y="5364576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41475" y="4703409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OM</a:t>
            </a:r>
            <a:endParaRPr lang="en-US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51178" y="3971047"/>
            <a:ext cx="843802" cy="1624625"/>
            <a:chOff x="6144811" y="3311756"/>
            <a:chExt cx="843802" cy="1624625"/>
          </a:xfrm>
        </p:grpSpPr>
        <p:sp>
          <p:nvSpPr>
            <p:cNvPr id="16" name="Freeform 15"/>
            <p:cNvSpPr/>
            <p:nvPr/>
          </p:nvSpPr>
          <p:spPr>
            <a:xfrm flipH="1">
              <a:off x="6634831" y="3311756"/>
              <a:ext cx="353782" cy="1458247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2300140"/>
                <a:gd name="connsiteY0" fmla="*/ 367698 h 395978"/>
                <a:gd name="connsiteX1" fmla="*/ 2300140 w 2300140"/>
                <a:gd name="connsiteY1" fmla="*/ 395978 h 395978"/>
                <a:gd name="connsiteX0" fmla="*/ 0 w 2105587"/>
                <a:gd name="connsiteY0" fmla="*/ 129400 h 1490370"/>
                <a:gd name="connsiteX1" fmla="*/ 2105587 w 2105587"/>
                <a:gd name="connsiteY1" fmla="*/ 1490370 h 1490370"/>
                <a:gd name="connsiteX0" fmla="*/ 44465 w 208093"/>
                <a:gd name="connsiteY0" fmla="*/ 124435 h 1563227"/>
                <a:gd name="connsiteX1" fmla="*/ 39150 w 208093"/>
                <a:gd name="connsiteY1" fmla="*/ 1563227 h 1563227"/>
                <a:gd name="connsiteX0" fmla="*/ 43524 w 215535"/>
                <a:gd name="connsiteY0" fmla="*/ 0 h 1438792"/>
                <a:gd name="connsiteX1" fmla="*/ 38209 w 215535"/>
                <a:gd name="connsiteY1" fmla="*/ 1438792 h 1438792"/>
                <a:gd name="connsiteX0" fmla="*/ 5315 w 332313"/>
                <a:gd name="connsiteY0" fmla="*/ 0 h 1438792"/>
                <a:gd name="connsiteX1" fmla="*/ 0 w 332313"/>
                <a:gd name="connsiteY1" fmla="*/ 1438792 h 1438792"/>
                <a:gd name="connsiteX0" fmla="*/ 44225 w 353782"/>
                <a:gd name="connsiteY0" fmla="*/ 0 h 1458247"/>
                <a:gd name="connsiteX1" fmla="*/ 0 w 353782"/>
                <a:gd name="connsiteY1" fmla="*/ 1458247 h 145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782" h="1458247">
                  <a:moveTo>
                    <a:pt x="44225" y="0"/>
                  </a:moveTo>
                  <a:cubicBezTo>
                    <a:pt x="519310" y="504735"/>
                    <a:pt x="402010" y="868971"/>
                    <a:pt x="0" y="1458247"/>
                  </a:cubicBezTo>
                </a:path>
              </a:pathLst>
            </a:custGeom>
            <a:noFill/>
            <a:ln>
              <a:solidFill>
                <a:schemeClr val="accent6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6144811" y="4235653"/>
              <a:ext cx="609302" cy="700728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1092 w 836453"/>
                <a:gd name="connsiteY0" fmla="*/ 143407 h 551368"/>
                <a:gd name="connsiteX1" fmla="*/ 40258 w 836453"/>
                <a:gd name="connsiteY1" fmla="*/ 551368 h 551368"/>
                <a:gd name="connsiteX0" fmla="*/ 750834 w 825126"/>
                <a:gd name="connsiteY0" fmla="*/ 180528 h 588489"/>
                <a:gd name="connsiteX1" fmla="*/ 0 w 825126"/>
                <a:gd name="connsiteY1" fmla="*/ 588489 h 588489"/>
                <a:gd name="connsiteX0" fmla="*/ 750834 w 750834"/>
                <a:gd name="connsiteY0" fmla="*/ 51002 h 458963"/>
                <a:gd name="connsiteX1" fmla="*/ 0 w 750834"/>
                <a:gd name="connsiteY1" fmla="*/ 458963 h 458963"/>
                <a:gd name="connsiteX0" fmla="*/ 750834 w 750834"/>
                <a:gd name="connsiteY0" fmla="*/ 12608 h 420569"/>
                <a:gd name="connsiteX1" fmla="*/ 0 w 750834"/>
                <a:gd name="connsiteY1" fmla="*/ 420569 h 420569"/>
                <a:gd name="connsiteX0" fmla="*/ 714620 w 714620"/>
                <a:gd name="connsiteY0" fmla="*/ 13032 h 411940"/>
                <a:gd name="connsiteX1" fmla="*/ 0 w 714620"/>
                <a:gd name="connsiteY1" fmla="*/ 411940 h 411940"/>
                <a:gd name="connsiteX0" fmla="*/ 101721 w 494439"/>
                <a:gd name="connsiteY0" fmla="*/ 4566 h 883308"/>
                <a:gd name="connsiteX1" fmla="*/ 473517 w 494439"/>
                <a:gd name="connsiteY1" fmla="*/ 883308 h 883308"/>
                <a:gd name="connsiteX0" fmla="*/ 298141 w 669937"/>
                <a:gd name="connsiteY0" fmla="*/ 6224 h 884966"/>
                <a:gd name="connsiteX1" fmla="*/ 669937 w 669937"/>
                <a:gd name="connsiteY1" fmla="*/ 884966 h 884966"/>
                <a:gd name="connsiteX0" fmla="*/ 572902 w 944698"/>
                <a:gd name="connsiteY0" fmla="*/ 1468 h 880210"/>
                <a:gd name="connsiteX1" fmla="*/ 944698 w 944698"/>
                <a:gd name="connsiteY1" fmla="*/ 880210 h 880210"/>
                <a:gd name="connsiteX0" fmla="*/ 747221 w 747221"/>
                <a:gd name="connsiteY0" fmla="*/ 2064 h 744073"/>
                <a:gd name="connsiteX1" fmla="*/ 691727 w 747221"/>
                <a:gd name="connsiteY1" fmla="*/ 744073 h 744073"/>
                <a:gd name="connsiteX0" fmla="*/ 603949 w 603949"/>
                <a:gd name="connsiteY0" fmla="*/ 1397 h 743406"/>
                <a:gd name="connsiteX1" fmla="*/ 548455 w 603949"/>
                <a:gd name="connsiteY1" fmla="*/ 743406 h 743406"/>
                <a:gd name="connsiteX0" fmla="*/ 603949 w 603949"/>
                <a:gd name="connsiteY0" fmla="*/ 1530 h 700810"/>
                <a:gd name="connsiteX1" fmla="*/ 548455 w 603949"/>
                <a:gd name="connsiteY1" fmla="*/ 700810 h 700810"/>
                <a:gd name="connsiteX0" fmla="*/ 620147 w 620147"/>
                <a:gd name="connsiteY0" fmla="*/ 1474 h 700754"/>
                <a:gd name="connsiteX1" fmla="*/ 564653 w 620147"/>
                <a:gd name="connsiteY1" fmla="*/ 700754 h 700754"/>
                <a:gd name="connsiteX0" fmla="*/ 609302 w 609302"/>
                <a:gd name="connsiteY0" fmla="*/ 1448 h 700728"/>
                <a:gd name="connsiteX1" fmla="*/ 553808 w 609302"/>
                <a:gd name="connsiteY1" fmla="*/ 700728 h 700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9302" h="700728">
                  <a:moveTo>
                    <a:pt x="609302" y="1448"/>
                  </a:moveTo>
                  <a:cubicBezTo>
                    <a:pt x="-438812" y="-28729"/>
                    <a:pt x="85566" y="419791"/>
                    <a:pt x="553808" y="700728"/>
                  </a:cubicBezTo>
                </a:path>
              </a:pathLst>
            </a:custGeom>
            <a:noFill/>
            <a:ln>
              <a:solidFill>
                <a:schemeClr val="accent6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204372" y="208086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501129" y="1356435"/>
            <a:ext cx="1970202" cy="773495"/>
            <a:chOff x="3623821" y="1382830"/>
            <a:chExt cx="1970202" cy="773495"/>
          </a:xfrm>
        </p:grpSpPr>
        <p:sp>
          <p:nvSpPr>
            <p:cNvPr id="20" name="Freeform 19"/>
            <p:cNvSpPr/>
            <p:nvPr/>
          </p:nvSpPr>
          <p:spPr>
            <a:xfrm>
              <a:off x="3623821" y="1591844"/>
              <a:ext cx="1970202" cy="564481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0202" h="564481">
                  <a:moveTo>
                    <a:pt x="0" y="517348"/>
                  </a:moveTo>
                  <a:cubicBezTo>
                    <a:pt x="559324" y="-142530"/>
                    <a:pt x="1260049" y="-217943"/>
                    <a:pt x="1970202" y="564481"/>
                  </a:cubicBezTo>
                </a:path>
              </a:pathLst>
            </a:custGeom>
            <a:noFill/>
            <a:ln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V="1">
              <a:off x="4568012" y="1382830"/>
              <a:ext cx="716436" cy="490194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876692"/>
                <a:gd name="connsiteY0" fmla="*/ 546870 h 546870"/>
                <a:gd name="connsiteX1" fmla="*/ 876692 w 876692"/>
                <a:gd name="connsiteY1" fmla="*/ 537443 h 546870"/>
                <a:gd name="connsiteX0" fmla="*/ 0 w 876692"/>
                <a:gd name="connsiteY0" fmla="*/ 367332 h 367332"/>
                <a:gd name="connsiteX1" fmla="*/ 876692 w 876692"/>
                <a:gd name="connsiteY1" fmla="*/ 357905 h 367332"/>
                <a:gd name="connsiteX0" fmla="*/ 0 w 848411"/>
                <a:gd name="connsiteY0" fmla="*/ 367332 h 367332"/>
                <a:gd name="connsiteX1" fmla="*/ 848411 w 848411"/>
                <a:gd name="connsiteY1" fmla="*/ 357905 h 367332"/>
                <a:gd name="connsiteX0" fmla="*/ 0 w 848411"/>
                <a:gd name="connsiteY0" fmla="*/ 335238 h 335238"/>
                <a:gd name="connsiteX1" fmla="*/ 848411 w 848411"/>
                <a:gd name="connsiteY1" fmla="*/ 325811 h 335238"/>
                <a:gd name="connsiteX0" fmla="*/ 0 w 716436"/>
                <a:gd name="connsiteY0" fmla="*/ 615398 h 615398"/>
                <a:gd name="connsiteX1" fmla="*/ 716436 w 716436"/>
                <a:gd name="connsiteY1" fmla="*/ 125204 h 615398"/>
                <a:gd name="connsiteX0" fmla="*/ 0 w 716436"/>
                <a:gd name="connsiteY0" fmla="*/ 490194 h 490194"/>
                <a:gd name="connsiteX1" fmla="*/ 716436 w 716436"/>
                <a:gd name="connsiteY1" fmla="*/ 0 h 490194"/>
                <a:gd name="connsiteX0" fmla="*/ 0 w 716436"/>
                <a:gd name="connsiteY0" fmla="*/ 490194 h 490194"/>
                <a:gd name="connsiteX1" fmla="*/ 716436 w 716436"/>
                <a:gd name="connsiteY1" fmla="*/ 0 h 49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6436" h="490194">
                  <a:moveTo>
                    <a:pt x="0" y="490194"/>
                  </a:moveTo>
                  <a:cubicBezTo>
                    <a:pt x="69131" y="263949"/>
                    <a:pt x="487050" y="245098"/>
                    <a:pt x="716436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629542" y="1752600"/>
              <a:ext cx="876692" cy="367332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876692"/>
                <a:gd name="connsiteY0" fmla="*/ 546870 h 546870"/>
                <a:gd name="connsiteX1" fmla="*/ 876692 w 876692"/>
                <a:gd name="connsiteY1" fmla="*/ 537443 h 546870"/>
                <a:gd name="connsiteX0" fmla="*/ 0 w 876692"/>
                <a:gd name="connsiteY0" fmla="*/ 367332 h 367332"/>
                <a:gd name="connsiteX1" fmla="*/ 876692 w 876692"/>
                <a:gd name="connsiteY1" fmla="*/ 357905 h 36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6692" h="367332">
                  <a:moveTo>
                    <a:pt x="0" y="367332"/>
                  </a:moveTo>
                  <a:cubicBezTo>
                    <a:pt x="559324" y="-292546"/>
                    <a:pt x="760428" y="84529"/>
                    <a:pt x="876692" y="357905"/>
                  </a:cubicBezTo>
                </a:path>
              </a:pathLst>
            </a:custGeom>
            <a:noFill/>
            <a:ln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64207" y="2466467"/>
            <a:ext cx="1970202" cy="564481"/>
            <a:chOff x="3586899" y="2492862"/>
            <a:chExt cx="1970202" cy="564481"/>
          </a:xfrm>
        </p:grpSpPr>
        <p:sp>
          <p:nvSpPr>
            <p:cNvPr id="24" name="Freeform 23"/>
            <p:cNvSpPr/>
            <p:nvPr/>
          </p:nvSpPr>
          <p:spPr>
            <a:xfrm flipH="1" flipV="1">
              <a:off x="3586899" y="2492862"/>
              <a:ext cx="1970202" cy="564481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0202" h="564481">
                  <a:moveTo>
                    <a:pt x="0" y="517348"/>
                  </a:moveTo>
                  <a:cubicBezTo>
                    <a:pt x="559324" y="-142530"/>
                    <a:pt x="1260049" y="-217943"/>
                    <a:pt x="1970202" y="564481"/>
                  </a:cubicBezTo>
                </a:path>
              </a:pathLst>
            </a:custGeom>
            <a:noFill/>
            <a:ln>
              <a:solidFill>
                <a:schemeClr val="accent2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flipV="1">
              <a:off x="3664107" y="2572958"/>
              <a:ext cx="848411" cy="335238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876692"/>
                <a:gd name="connsiteY0" fmla="*/ 546870 h 546870"/>
                <a:gd name="connsiteX1" fmla="*/ 876692 w 876692"/>
                <a:gd name="connsiteY1" fmla="*/ 537443 h 546870"/>
                <a:gd name="connsiteX0" fmla="*/ 0 w 876692"/>
                <a:gd name="connsiteY0" fmla="*/ 367332 h 367332"/>
                <a:gd name="connsiteX1" fmla="*/ 876692 w 876692"/>
                <a:gd name="connsiteY1" fmla="*/ 357905 h 367332"/>
                <a:gd name="connsiteX0" fmla="*/ 0 w 848411"/>
                <a:gd name="connsiteY0" fmla="*/ 367332 h 367332"/>
                <a:gd name="connsiteX1" fmla="*/ 848411 w 848411"/>
                <a:gd name="connsiteY1" fmla="*/ 357905 h 367332"/>
                <a:gd name="connsiteX0" fmla="*/ 0 w 848411"/>
                <a:gd name="connsiteY0" fmla="*/ 335238 h 335238"/>
                <a:gd name="connsiteX1" fmla="*/ 848411 w 848411"/>
                <a:gd name="connsiteY1" fmla="*/ 325811 h 33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11" h="335238">
                  <a:moveTo>
                    <a:pt x="0" y="335238"/>
                  </a:moveTo>
                  <a:cubicBezTo>
                    <a:pt x="587605" y="-249226"/>
                    <a:pt x="732147" y="52435"/>
                    <a:pt x="848411" y="325811"/>
                  </a:cubicBezTo>
                </a:path>
              </a:pathLst>
            </a:custGeom>
            <a:no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53615" y="39061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156105" y="1144875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NH</a:t>
            </a:r>
            <a:r>
              <a:rPr lang="en-US" sz="2000" b="1" baseline="-25000" dirty="0" smtClean="0"/>
              <a:t>4</a:t>
            </a:r>
            <a:r>
              <a:rPr lang="en-US" sz="2000" b="1" baseline="30000" dirty="0" smtClean="0"/>
              <a:t>+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600539" y="5440777"/>
            <a:ext cx="57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59759" y="4845193"/>
            <a:ext cx="57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4055010" y="4055919"/>
            <a:ext cx="2090540" cy="1350312"/>
            <a:chOff x="6048642" y="3396632"/>
            <a:chExt cx="2090540" cy="1350312"/>
          </a:xfrm>
        </p:grpSpPr>
        <p:sp>
          <p:nvSpPr>
            <p:cNvPr id="31" name="Freeform 30"/>
            <p:cNvSpPr/>
            <p:nvPr/>
          </p:nvSpPr>
          <p:spPr>
            <a:xfrm flipH="1">
              <a:off x="7502138" y="3650707"/>
              <a:ext cx="637044" cy="464461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328511 w 394888"/>
                <a:gd name="connsiteY0" fmla="*/ 671534 h 671534"/>
                <a:gd name="connsiteX1" fmla="*/ 59148 w 394888"/>
                <a:gd name="connsiteY1" fmla="*/ 129073 h 671534"/>
                <a:gd name="connsiteX0" fmla="*/ 269363 w 367175"/>
                <a:gd name="connsiteY0" fmla="*/ 542461 h 542461"/>
                <a:gd name="connsiteX1" fmla="*/ 0 w 367175"/>
                <a:gd name="connsiteY1" fmla="*/ 0 h 542461"/>
                <a:gd name="connsiteX0" fmla="*/ 269363 w 278562"/>
                <a:gd name="connsiteY0" fmla="*/ 542461 h 542461"/>
                <a:gd name="connsiteX1" fmla="*/ 0 w 278562"/>
                <a:gd name="connsiteY1" fmla="*/ 0 h 542461"/>
                <a:gd name="connsiteX0" fmla="*/ 314631 w 322624"/>
                <a:gd name="connsiteY0" fmla="*/ 596782 h 596782"/>
                <a:gd name="connsiteX1" fmla="*/ 0 w 322624"/>
                <a:gd name="connsiteY1" fmla="*/ 0 h 596782"/>
                <a:gd name="connsiteX0" fmla="*/ 341792 w 349201"/>
                <a:gd name="connsiteY0" fmla="*/ 678263 h 678263"/>
                <a:gd name="connsiteX1" fmla="*/ 0 w 349201"/>
                <a:gd name="connsiteY1" fmla="*/ 0 h 678263"/>
                <a:gd name="connsiteX0" fmla="*/ 531915 w 536811"/>
                <a:gd name="connsiteY0" fmla="*/ 240481 h 240481"/>
                <a:gd name="connsiteX1" fmla="*/ 0 w 536811"/>
                <a:gd name="connsiteY1" fmla="*/ 141640 h 240481"/>
                <a:gd name="connsiteX0" fmla="*/ 531915 w 531915"/>
                <a:gd name="connsiteY0" fmla="*/ 98841 h 300492"/>
                <a:gd name="connsiteX1" fmla="*/ 0 w 531915"/>
                <a:gd name="connsiteY1" fmla="*/ 0 h 300492"/>
                <a:gd name="connsiteX0" fmla="*/ 613396 w 613396"/>
                <a:gd name="connsiteY0" fmla="*/ 35467 h 252004"/>
                <a:gd name="connsiteX1" fmla="*/ 0 w 613396"/>
                <a:gd name="connsiteY1" fmla="*/ 0 h 252004"/>
                <a:gd name="connsiteX0" fmla="*/ 613396 w 613396"/>
                <a:gd name="connsiteY0" fmla="*/ 35467 h 286181"/>
                <a:gd name="connsiteX1" fmla="*/ 0 w 613396"/>
                <a:gd name="connsiteY1" fmla="*/ 0 h 286181"/>
                <a:gd name="connsiteX0" fmla="*/ 715872 w 715872"/>
                <a:gd name="connsiteY0" fmla="*/ 421722 h 601805"/>
                <a:gd name="connsiteX1" fmla="*/ 0 w 715872"/>
                <a:gd name="connsiteY1" fmla="*/ 0 h 601805"/>
                <a:gd name="connsiteX0" fmla="*/ 479389 w 479389"/>
                <a:gd name="connsiteY0" fmla="*/ 303481 h 500630"/>
                <a:gd name="connsiteX1" fmla="*/ 0 w 479389"/>
                <a:gd name="connsiteY1" fmla="*/ 0 h 500630"/>
                <a:gd name="connsiteX0" fmla="*/ 483561 w 483561"/>
                <a:gd name="connsiteY0" fmla="*/ 303481 h 529430"/>
                <a:gd name="connsiteX1" fmla="*/ 4172 w 483561"/>
                <a:gd name="connsiteY1" fmla="*/ 0 h 529430"/>
                <a:gd name="connsiteX0" fmla="*/ 639454 w 639454"/>
                <a:gd name="connsiteY0" fmla="*/ 256184 h 492027"/>
                <a:gd name="connsiteX1" fmla="*/ 2410 w 639454"/>
                <a:gd name="connsiteY1" fmla="*/ 0 h 492027"/>
                <a:gd name="connsiteX0" fmla="*/ 637044 w 637044"/>
                <a:gd name="connsiteY0" fmla="*/ 256184 h 502892"/>
                <a:gd name="connsiteX1" fmla="*/ 0 w 637044"/>
                <a:gd name="connsiteY1" fmla="*/ 0 h 502892"/>
                <a:gd name="connsiteX0" fmla="*/ 637044 w 637044"/>
                <a:gd name="connsiteY0" fmla="*/ 256184 h 464461"/>
                <a:gd name="connsiteX1" fmla="*/ 0 w 637044"/>
                <a:gd name="connsiteY1" fmla="*/ 0 h 46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7044" h="464461">
                  <a:moveTo>
                    <a:pt x="637044" y="256184"/>
                  </a:moveTo>
                  <a:cubicBezTo>
                    <a:pt x="339986" y="739193"/>
                    <a:pt x="44662" y="266443"/>
                    <a:pt x="0" y="0"/>
                  </a:cubicBezTo>
                </a:path>
              </a:pathLst>
            </a:custGeom>
            <a:noFill/>
            <a:ln>
              <a:solidFill>
                <a:schemeClr val="accent6">
                  <a:lumMod val="50000"/>
                </a:schemeClr>
              </a:solidFill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0800000" flipH="1">
              <a:off x="6048642" y="3784085"/>
              <a:ext cx="1576792" cy="962859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2300140"/>
                <a:gd name="connsiteY0" fmla="*/ 367698 h 395978"/>
                <a:gd name="connsiteX1" fmla="*/ 2300140 w 2300140"/>
                <a:gd name="connsiteY1" fmla="*/ 395978 h 395978"/>
                <a:gd name="connsiteX0" fmla="*/ 0 w 2105587"/>
                <a:gd name="connsiteY0" fmla="*/ 129400 h 1490370"/>
                <a:gd name="connsiteX1" fmla="*/ 2105587 w 2105587"/>
                <a:gd name="connsiteY1" fmla="*/ 1490370 h 1490370"/>
                <a:gd name="connsiteX0" fmla="*/ 44465 w 208093"/>
                <a:gd name="connsiteY0" fmla="*/ 124435 h 1563227"/>
                <a:gd name="connsiteX1" fmla="*/ 39150 w 208093"/>
                <a:gd name="connsiteY1" fmla="*/ 1563227 h 1563227"/>
                <a:gd name="connsiteX0" fmla="*/ 43524 w 215535"/>
                <a:gd name="connsiteY0" fmla="*/ 0 h 1438792"/>
                <a:gd name="connsiteX1" fmla="*/ 38209 w 215535"/>
                <a:gd name="connsiteY1" fmla="*/ 1438792 h 1438792"/>
                <a:gd name="connsiteX0" fmla="*/ 5315 w 332313"/>
                <a:gd name="connsiteY0" fmla="*/ 0 h 1438792"/>
                <a:gd name="connsiteX1" fmla="*/ 0 w 332313"/>
                <a:gd name="connsiteY1" fmla="*/ 1438792 h 1438792"/>
                <a:gd name="connsiteX0" fmla="*/ 44225 w 353782"/>
                <a:gd name="connsiteY0" fmla="*/ 0 h 1458247"/>
                <a:gd name="connsiteX1" fmla="*/ 0 w 353782"/>
                <a:gd name="connsiteY1" fmla="*/ 1458247 h 1458247"/>
                <a:gd name="connsiteX0" fmla="*/ 1471373 w 1561218"/>
                <a:gd name="connsiteY0" fmla="*/ 0 h 663488"/>
                <a:gd name="connsiteX1" fmla="*/ 0 w 1561218"/>
                <a:gd name="connsiteY1" fmla="*/ 663488 h 663488"/>
                <a:gd name="connsiteX0" fmla="*/ 1471373 w 1570892"/>
                <a:gd name="connsiteY0" fmla="*/ 0 h 786531"/>
                <a:gd name="connsiteX1" fmla="*/ 0 w 1570892"/>
                <a:gd name="connsiteY1" fmla="*/ 663488 h 786531"/>
                <a:gd name="connsiteX0" fmla="*/ 1471373 w 1719159"/>
                <a:gd name="connsiteY0" fmla="*/ 0 h 862396"/>
                <a:gd name="connsiteX1" fmla="*/ 0 w 1719159"/>
                <a:gd name="connsiteY1" fmla="*/ 663488 h 862396"/>
                <a:gd name="connsiteX0" fmla="*/ 1471373 w 1717591"/>
                <a:gd name="connsiteY0" fmla="*/ 0 h 987632"/>
                <a:gd name="connsiteX1" fmla="*/ 0 w 1717591"/>
                <a:gd name="connsiteY1" fmla="*/ 663488 h 987632"/>
                <a:gd name="connsiteX0" fmla="*/ 1471373 w 1723968"/>
                <a:gd name="connsiteY0" fmla="*/ 0 h 972449"/>
                <a:gd name="connsiteX1" fmla="*/ 0 w 1723968"/>
                <a:gd name="connsiteY1" fmla="*/ 663488 h 972449"/>
                <a:gd name="connsiteX0" fmla="*/ 1471373 w 1737116"/>
                <a:gd name="connsiteY0" fmla="*/ 0 h 1088904"/>
                <a:gd name="connsiteX1" fmla="*/ 0 w 1737116"/>
                <a:gd name="connsiteY1" fmla="*/ 663488 h 1088904"/>
                <a:gd name="connsiteX0" fmla="*/ 1787567 w 2023433"/>
                <a:gd name="connsiteY0" fmla="*/ 0 h 780265"/>
                <a:gd name="connsiteX1" fmla="*/ 0 w 2023433"/>
                <a:gd name="connsiteY1" fmla="*/ 39645 h 780265"/>
                <a:gd name="connsiteX0" fmla="*/ 1787567 w 1787567"/>
                <a:gd name="connsiteY0" fmla="*/ 0 h 593319"/>
                <a:gd name="connsiteX1" fmla="*/ 0 w 1787567"/>
                <a:gd name="connsiteY1" fmla="*/ 39645 h 593319"/>
                <a:gd name="connsiteX0" fmla="*/ 1787567 w 1787567"/>
                <a:gd name="connsiteY0" fmla="*/ 0 h 589914"/>
                <a:gd name="connsiteX1" fmla="*/ 0 w 1787567"/>
                <a:gd name="connsiteY1" fmla="*/ 39645 h 589914"/>
                <a:gd name="connsiteX0" fmla="*/ 1417077 w 1417077"/>
                <a:gd name="connsiteY0" fmla="*/ 0 h 981355"/>
                <a:gd name="connsiteX1" fmla="*/ 0 w 1417077"/>
                <a:gd name="connsiteY1" fmla="*/ 686031 h 981355"/>
                <a:gd name="connsiteX0" fmla="*/ 1417077 w 1567194"/>
                <a:gd name="connsiteY0" fmla="*/ 0 h 1066767"/>
                <a:gd name="connsiteX1" fmla="*/ 0 w 1567194"/>
                <a:gd name="connsiteY1" fmla="*/ 686031 h 1066767"/>
                <a:gd name="connsiteX0" fmla="*/ 1385546 w 1538221"/>
                <a:gd name="connsiteY0" fmla="*/ 0 h 1056504"/>
                <a:gd name="connsiteX1" fmla="*/ 0 w 1538221"/>
                <a:gd name="connsiteY1" fmla="*/ 670266 h 1056504"/>
                <a:gd name="connsiteX0" fmla="*/ 1385546 w 1529035"/>
                <a:gd name="connsiteY0" fmla="*/ 0 h 965258"/>
                <a:gd name="connsiteX1" fmla="*/ 0 w 1529035"/>
                <a:gd name="connsiteY1" fmla="*/ 670266 h 965258"/>
                <a:gd name="connsiteX0" fmla="*/ 1385546 w 1576792"/>
                <a:gd name="connsiteY0" fmla="*/ 0 h 962859"/>
                <a:gd name="connsiteX1" fmla="*/ 0 w 1576792"/>
                <a:gd name="connsiteY1" fmla="*/ 670266 h 96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792" h="962859">
                  <a:moveTo>
                    <a:pt x="1385546" y="0"/>
                  </a:moveTo>
                  <a:cubicBezTo>
                    <a:pt x="2123635" y="1228917"/>
                    <a:pt x="523714" y="1073113"/>
                    <a:pt x="0" y="670266"/>
                  </a:cubicBezTo>
                </a:path>
              </a:pathLst>
            </a:custGeom>
            <a:noFill/>
            <a:ln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flipH="1">
              <a:off x="7253376" y="3396632"/>
              <a:ext cx="828462" cy="981334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1092 w 836453"/>
                <a:gd name="connsiteY0" fmla="*/ 143407 h 551368"/>
                <a:gd name="connsiteX1" fmla="*/ 40258 w 836453"/>
                <a:gd name="connsiteY1" fmla="*/ 551368 h 551368"/>
                <a:gd name="connsiteX0" fmla="*/ 750834 w 825126"/>
                <a:gd name="connsiteY0" fmla="*/ 180528 h 588489"/>
                <a:gd name="connsiteX1" fmla="*/ 0 w 825126"/>
                <a:gd name="connsiteY1" fmla="*/ 588489 h 588489"/>
                <a:gd name="connsiteX0" fmla="*/ 750834 w 750834"/>
                <a:gd name="connsiteY0" fmla="*/ 51002 h 458963"/>
                <a:gd name="connsiteX1" fmla="*/ 0 w 750834"/>
                <a:gd name="connsiteY1" fmla="*/ 458963 h 458963"/>
                <a:gd name="connsiteX0" fmla="*/ 750834 w 750834"/>
                <a:gd name="connsiteY0" fmla="*/ 12608 h 420569"/>
                <a:gd name="connsiteX1" fmla="*/ 0 w 750834"/>
                <a:gd name="connsiteY1" fmla="*/ 420569 h 420569"/>
                <a:gd name="connsiteX0" fmla="*/ 714620 w 714620"/>
                <a:gd name="connsiteY0" fmla="*/ 13032 h 411940"/>
                <a:gd name="connsiteX1" fmla="*/ 0 w 714620"/>
                <a:gd name="connsiteY1" fmla="*/ 411940 h 411940"/>
                <a:gd name="connsiteX0" fmla="*/ 101721 w 494439"/>
                <a:gd name="connsiteY0" fmla="*/ 4566 h 883308"/>
                <a:gd name="connsiteX1" fmla="*/ 473517 w 494439"/>
                <a:gd name="connsiteY1" fmla="*/ 883308 h 883308"/>
                <a:gd name="connsiteX0" fmla="*/ 298141 w 669937"/>
                <a:gd name="connsiteY0" fmla="*/ 6224 h 884966"/>
                <a:gd name="connsiteX1" fmla="*/ 669937 w 669937"/>
                <a:gd name="connsiteY1" fmla="*/ 884966 h 884966"/>
                <a:gd name="connsiteX0" fmla="*/ 572902 w 944698"/>
                <a:gd name="connsiteY0" fmla="*/ 1468 h 880210"/>
                <a:gd name="connsiteX1" fmla="*/ 944698 w 944698"/>
                <a:gd name="connsiteY1" fmla="*/ 880210 h 880210"/>
                <a:gd name="connsiteX0" fmla="*/ 404572 w 1446324"/>
                <a:gd name="connsiteY0" fmla="*/ 1044 h 1069909"/>
                <a:gd name="connsiteX1" fmla="*/ 1446324 w 1446324"/>
                <a:gd name="connsiteY1" fmla="*/ 1069909 h 1069909"/>
                <a:gd name="connsiteX0" fmla="*/ 0 w 1041752"/>
                <a:gd name="connsiteY0" fmla="*/ 0 h 1068865"/>
                <a:gd name="connsiteX1" fmla="*/ 1041752 w 1041752"/>
                <a:gd name="connsiteY1" fmla="*/ 1068865 h 1068865"/>
                <a:gd name="connsiteX0" fmla="*/ 0 w 1295249"/>
                <a:gd name="connsiteY0" fmla="*/ 764053 h 855395"/>
                <a:gd name="connsiteX1" fmla="*/ 1295249 w 1295249"/>
                <a:gd name="connsiteY1" fmla="*/ 85599 h 855395"/>
                <a:gd name="connsiteX0" fmla="*/ 0 w 1295249"/>
                <a:gd name="connsiteY0" fmla="*/ 678454 h 994240"/>
                <a:gd name="connsiteX1" fmla="*/ 1295249 w 1295249"/>
                <a:gd name="connsiteY1" fmla="*/ 0 h 994240"/>
                <a:gd name="connsiteX0" fmla="*/ 0 w 1277142"/>
                <a:gd name="connsiteY0" fmla="*/ 624133 h 959664"/>
                <a:gd name="connsiteX1" fmla="*/ 1277142 w 1277142"/>
                <a:gd name="connsiteY1" fmla="*/ 0 h 959664"/>
                <a:gd name="connsiteX0" fmla="*/ 646812 w 657398"/>
                <a:gd name="connsiteY0" fmla="*/ 787095 h 1067353"/>
                <a:gd name="connsiteX1" fmla="*/ 95154 w 657398"/>
                <a:gd name="connsiteY1" fmla="*/ 0 h 1067353"/>
                <a:gd name="connsiteX0" fmla="*/ 687795 w 687795"/>
                <a:gd name="connsiteY0" fmla="*/ 787095 h 1079345"/>
                <a:gd name="connsiteX1" fmla="*/ 136137 w 687795"/>
                <a:gd name="connsiteY1" fmla="*/ 0 h 1079345"/>
                <a:gd name="connsiteX0" fmla="*/ 610676 w 610676"/>
                <a:gd name="connsiteY0" fmla="*/ 823309 h 1104885"/>
                <a:gd name="connsiteX1" fmla="*/ 149553 w 610676"/>
                <a:gd name="connsiteY1" fmla="*/ 0 h 1104885"/>
                <a:gd name="connsiteX0" fmla="*/ 668842 w 668842"/>
                <a:gd name="connsiteY0" fmla="*/ 823309 h 1139772"/>
                <a:gd name="connsiteX1" fmla="*/ 207719 w 668842"/>
                <a:gd name="connsiteY1" fmla="*/ 0 h 1139772"/>
                <a:gd name="connsiteX0" fmla="*/ 790547 w 790547"/>
                <a:gd name="connsiteY0" fmla="*/ 497384 h 942417"/>
                <a:gd name="connsiteX1" fmla="*/ 184569 w 790547"/>
                <a:gd name="connsiteY1" fmla="*/ 0 h 942417"/>
                <a:gd name="connsiteX0" fmla="*/ 702988 w 702988"/>
                <a:gd name="connsiteY0" fmla="*/ 497384 h 745743"/>
                <a:gd name="connsiteX1" fmla="*/ 97010 w 702988"/>
                <a:gd name="connsiteY1" fmla="*/ 0 h 745743"/>
                <a:gd name="connsiteX0" fmla="*/ 511585 w 511585"/>
                <a:gd name="connsiteY0" fmla="*/ 0 h 924554"/>
                <a:gd name="connsiteX1" fmla="*/ 127798 w 511585"/>
                <a:gd name="connsiteY1" fmla="*/ 673390 h 924554"/>
                <a:gd name="connsiteX0" fmla="*/ 487401 w 487401"/>
                <a:gd name="connsiteY0" fmla="*/ 0 h 955121"/>
                <a:gd name="connsiteX1" fmla="*/ 103614 w 487401"/>
                <a:gd name="connsiteY1" fmla="*/ 673390 h 955121"/>
                <a:gd name="connsiteX0" fmla="*/ 435535 w 435535"/>
                <a:gd name="connsiteY0" fmla="*/ 0 h 805998"/>
                <a:gd name="connsiteX1" fmla="*/ 111569 w 435535"/>
                <a:gd name="connsiteY1" fmla="*/ 476837 h 805998"/>
                <a:gd name="connsiteX0" fmla="*/ 323966 w 323966"/>
                <a:gd name="connsiteY0" fmla="*/ 0 h 476837"/>
                <a:gd name="connsiteX1" fmla="*/ 0 w 323966"/>
                <a:gd name="connsiteY1" fmla="*/ 476837 h 476837"/>
                <a:gd name="connsiteX0" fmla="*/ 323966 w 323966"/>
                <a:gd name="connsiteY0" fmla="*/ 0 h 476837"/>
                <a:gd name="connsiteX1" fmla="*/ 0 w 323966"/>
                <a:gd name="connsiteY1" fmla="*/ 476837 h 476837"/>
                <a:gd name="connsiteX0" fmla="*/ 828462 w 828462"/>
                <a:gd name="connsiteY0" fmla="*/ 0 h 981334"/>
                <a:gd name="connsiteX1" fmla="*/ 0 w 828462"/>
                <a:gd name="connsiteY1" fmla="*/ 981334 h 981334"/>
                <a:gd name="connsiteX0" fmla="*/ 828462 w 828462"/>
                <a:gd name="connsiteY0" fmla="*/ 0 h 983801"/>
                <a:gd name="connsiteX1" fmla="*/ 0 w 828462"/>
                <a:gd name="connsiteY1" fmla="*/ 981334 h 983801"/>
                <a:gd name="connsiteX0" fmla="*/ 828462 w 828462"/>
                <a:gd name="connsiteY0" fmla="*/ 0 h 981334"/>
                <a:gd name="connsiteX1" fmla="*/ 0 w 828462"/>
                <a:gd name="connsiteY1" fmla="*/ 981334 h 981334"/>
                <a:gd name="connsiteX0" fmla="*/ 828462 w 828462"/>
                <a:gd name="connsiteY0" fmla="*/ 0 h 981334"/>
                <a:gd name="connsiteX1" fmla="*/ 0 w 828462"/>
                <a:gd name="connsiteY1" fmla="*/ 981334 h 981334"/>
                <a:gd name="connsiteX0" fmla="*/ 828462 w 828462"/>
                <a:gd name="connsiteY0" fmla="*/ 0 h 981334"/>
                <a:gd name="connsiteX1" fmla="*/ 0 w 828462"/>
                <a:gd name="connsiteY1" fmla="*/ 981334 h 98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462" h="981334">
                  <a:moveTo>
                    <a:pt x="828462" y="0"/>
                  </a:moveTo>
                  <a:cubicBezTo>
                    <a:pt x="718932" y="404513"/>
                    <a:pt x="372087" y="872809"/>
                    <a:pt x="0" y="981334"/>
                  </a:cubicBezTo>
                </a:path>
              </a:pathLst>
            </a:custGeom>
            <a:noFill/>
            <a:ln>
              <a:solidFill>
                <a:schemeClr val="accent6">
                  <a:lumMod val="50000"/>
                </a:schemeClr>
              </a:solidFill>
              <a:headEnd type="stealth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57659" y="4013220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</a:t>
            </a:r>
            <a:r>
              <a:rPr lang="en-US" sz="2000" b="1" i="1" dirty="0" smtClean="0">
                <a:sym typeface="Symbol"/>
              </a:rPr>
              <a:t></a:t>
            </a:r>
            <a:endParaRPr lang="en-US" sz="2000" b="1" i="1" dirty="0"/>
          </a:p>
        </p:txBody>
      </p:sp>
      <p:sp>
        <p:nvSpPr>
          <p:cNvPr id="35" name="Freeform 34"/>
          <p:cNvSpPr/>
          <p:nvPr/>
        </p:nvSpPr>
        <p:spPr>
          <a:xfrm flipH="1">
            <a:off x="3050203" y="5139331"/>
            <a:ext cx="1964760" cy="971839"/>
          </a:xfrm>
          <a:custGeom>
            <a:avLst/>
            <a:gdLst>
              <a:gd name="connsiteX0" fmla="*/ 0 w 1932495"/>
              <a:gd name="connsiteY0" fmla="*/ 0 h 56560"/>
              <a:gd name="connsiteX1" fmla="*/ 1932495 w 1932495"/>
              <a:gd name="connsiteY1" fmla="*/ 56560 h 56560"/>
              <a:gd name="connsiteX0" fmla="*/ 0 w 1932495"/>
              <a:gd name="connsiteY0" fmla="*/ 122266 h 178826"/>
              <a:gd name="connsiteX1" fmla="*/ 1932495 w 1932495"/>
              <a:gd name="connsiteY1" fmla="*/ 178826 h 178826"/>
              <a:gd name="connsiteX0" fmla="*/ 0 w 1838227"/>
              <a:gd name="connsiteY0" fmla="*/ 115678 h 181665"/>
              <a:gd name="connsiteX1" fmla="*/ 1838227 w 1838227"/>
              <a:gd name="connsiteY1" fmla="*/ 181665 h 181665"/>
              <a:gd name="connsiteX0" fmla="*/ 0 w 1838227"/>
              <a:gd name="connsiteY0" fmla="*/ 157051 h 223038"/>
              <a:gd name="connsiteX1" fmla="*/ 1838227 w 1838227"/>
              <a:gd name="connsiteY1" fmla="*/ 223038 h 223038"/>
              <a:gd name="connsiteX0" fmla="*/ 0 w 1838227"/>
              <a:gd name="connsiteY0" fmla="*/ 172995 h 238982"/>
              <a:gd name="connsiteX1" fmla="*/ 1838227 w 1838227"/>
              <a:gd name="connsiteY1" fmla="*/ 238982 h 238982"/>
              <a:gd name="connsiteX0" fmla="*/ 0 w 1800520"/>
              <a:gd name="connsiteY0" fmla="*/ 189057 h 226763"/>
              <a:gd name="connsiteX1" fmla="*/ 1800520 w 1800520"/>
              <a:gd name="connsiteY1" fmla="*/ 226763 h 226763"/>
              <a:gd name="connsiteX0" fmla="*/ 0 w 1904215"/>
              <a:gd name="connsiteY0" fmla="*/ 153186 h 256879"/>
              <a:gd name="connsiteX1" fmla="*/ 1904215 w 1904215"/>
              <a:gd name="connsiteY1" fmla="*/ 256879 h 256879"/>
              <a:gd name="connsiteX0" fmla="*/ 0 w 1904215"/>
              <a:gd name="connsiteY0" fmla="*/ 292149 h 395842"/>
              <a:gd name="connsiteX1" fmla="*/ 1904215 w 1904215"/>
              <a:gd name="connsiteY1" fmla="*/ 395842 h 395842"/>
              <a:gd name="connsiteX0" fmla="*/ 0 w 1970202"/>
              <a:gd name="connsiteY0" fmla="*/ 314022 h 361155"/>
              <a:gd name="connsiteX1" fmla="*/ 1970202 w 1970202"/>
              <a:gd name="connsiteY1" fmla="*/ 361155 h 361155"/>
              <a:gd name="connsiteX0" fmla="*/ 0 w 1970202"/>
              <a:gd name="connsiteY0" fmla="*/ 463035 h 510168"/>
              <a:gd name="connsiteX1" fmla="*/ 1970202 w 1970202"/>
              <a:gd name="connsiteY1" fmla="*/ 510168 h 510168"/>
              <a:gd name="connsiteX0" fmla="*/ 0 w 1970202"/>
              <a:gd name="connsiteY0" fmla="*/ 517348 h 564481"/>
              <a:gd name="connsiteX1" fmla="*/ 1970202 w 1970202"/>
              <a:gd name="connsiteY1" fmla="*/ 564481 h 564481"/>
              <a:gd name="connsiteX0" fmla="*/ 0 w 1046375"/>
              <a:gd name="connsiteY0" fmla="*/ 512590 h 569150"/>
              <a:gd name="connsiteX1" fmla="*/ 1046375 w 1046375"/>
              <a:gd name="connsiteY1" fmla="*/ 569150 h 569150"/>
              <a:gd name="connsiteX0" fmla="*/ 0 w 1046375"/>
              <a:gd name="connsiteY0" fmla="*/ 362902 h 419462"/>
              <a:gd name="connsiteX1" fmla="*/ 1046375 w 1046375"/>
              <a:gd name="connsiteY1" fmla="*/ 419462 h 419462"/>
              <a:gd name="connsiteX0" fmla="*/ 0 w 1046375"/>
              <a:gd name="connsiteY0" fmla="*/ 262776 h 319336"/>
              <a:gd name="connsiteX1" fmla="*/ 1046375 w 1046375"/>
              <a:gd name="connsiteY1" fmla="*/ 319336 h 319336"/>
              <a:gd name="connsiteX0" fmla="*/ 0 w 1046375"/>
              <a:gd name="connsiteY0" fmla="*/ 294583 h 351143"/>
              <a:gd name="connsiteX1" fmla="*/ 1046375 w 1046375"/>
              <a:gd name="connsiteY1" fmla="*/ 351143 h 351143"/>
              <a:gd name="connsiteX0" fmla="*/ 0 w 2224726"/>
              <a:gd name="connsiteY0" fmla="*/ 303313 h 341020"/>
              <a:gd name="connsiteX1" fmla="*/ 2224726 w 2224726"/>
              <a:gd name="connsiteY1" fmla="*/ 341020 h 341020"/>
              <a:gd name="connsiteX0" fmla="*/ 0 w 2224726"/>
              <a:gd name="connsiteY0" fmla="*/ 363692 h 401399"/>
              <a:gd name="connsiteX1" fmla="*/ 2224726 w 2224726"/>
              <a:gd name="connsiteY1" fmla="*/ 401399 h 401399"/>
              <a:gd name="connsiteX0" fmla="*/ 0 w 1102937"/>
              <a:gd name="connsiteY0" fmla="*/ 367698 h 395978"/>
              <a:gd name="connsiteX1" fmla="*/ 1102937 w 1102937"/>
              <a:gd name="connsiteY1" fmla="*/ 395978 h 395978"/>
              <a:gd name="connsiteX0" fmla="*/ 0 w 1102937"/>
              <a:gd name="connsiteY0" fmla="*/ 296986 h 325266"/>
              <a:gd name="connsiteX1" fmla="*/ 1102937 w 1102937"/>
              <a:gd name="connsiteY1" fmla="*/ 325266 h 325266"/>
              <a:gd name="connsiteX0" fmla="*/ 0 w 970962"/>
              <a:gd name="connsiteY0" fmla="*/ 301659 h 320513"/>
              <a:gd name="connsiteX1" fmla="*/ 970962 w 970962"/>
              <a:gd name="connsiteY1" fmla="*/ 320513 h 320513"/>
              <a:gd name="connsiteX0" fmla="*/ 0 w 970962"/>
              <a:gd name="connsiteY0" fmla="*/ 284249 h 303103"/>
              <a:gd name="connsiteX1" fmla="*/ 970962 w 970962"/>
              <a:gd name="connsiteY1" fmla="*/ 303103 h 303103"/>
              <a:gd name="connsiteX0" fmla="*/ 0 w 970962"/>
              <a:gd name="connsiteY0" fmla="*/ 269854 h 288708"/>
              <a:gd name="connsiteX1" fmla="*/ 970962 w 970962"/>
              <a:gd name="connsiteY1" fmla="*/ 288708 h 288708"/>
              <a:gd name="connsiteX0" fmla="*/ 791092 w 836453"/>
              <a:gd name="connsiteY0" fmla="*/ 143407 h 551368"/>
              <a:gd name="connsiteX1" fmla="*/ 40258 w 836453"/>
              <a:gd name="connsiteY1" fmla="*/ 551368 h 551368"/>
              <a:gd name="connsiteX0" fmla="*/ 750834 w 825126"/>
              <a:gd name="connsiteY0" fmla="*/ 180528 h 588489"/>
              <a:gd name="connsiteX1" fmla="*/ 0 w 825126"/>
              <a:gd name="connsiteY1" fmla="*/ 588489 h 588489"/>
              <a:gd name="connsiteX0" fmla="*/ 750834 w 750834"/>
              <a:gd name="connsiteY0" fmla="*/ 51002 h 458963"/>
              <a:gd name="connsiteX1" fmla="*/ 0 w 750834"/>
              <a:gd name="connsiteY1" fmla="*/ 458963 h 458963"/>
              <a:gd name="connsiteX0" fmla="*/ 750834 w 750834"/>
              <a:gd name="connsiteY0" fmla="*/ 12608 h 420569"/>
              <a:gd name="connsiteX1" fmla="*/ 0 w 750834"/>
              <a:gd name="connsiteY1" fmla="*/ 420569 h 420569"/>
              <a:gd name="connsiteX0" fmla="*/ 714620 w 714620"/>
              <a:gd name="connsiteY0" fmla="*/ 13032 h 411940"/>
              <a:gd name="connsiteX1" fmla="*/ 0 w 714620"/>
              <a:gd name="connsiteY1" fmla="*/ 411940 h 411940"/>
              <a:gd name="connsiteX0" fmla="*/ 101721 w 494439"/>
              <a:gd name="connsiteY0" fmla="*/ 4566 h 883308"/>
              <a:gd name="connsiteX1" fmla="*/ 473517 w 494439"/>
              <a:gd name="connsiteY1" fmla="*/ 883308 h 883308"/>
              <a:gd name="connsiteX0" fmla="*/ 298141 w 669937"/>
              <a:gd name="connsiteY0" fmla="*/ 6224 h 884966"/>
              <a:gd name="connsiteX1" fmla="*/ 669937 w 669937"/>
              <a:gd name="connsiteY1" fmla="*/ 884966 h 884966"/>
              <a:gd name="connsiteX0" fmla="*/ 572902 w 944698"/>
              <a:gd name="connsiteY0" fmla="*/ 1468 h 880210"/>
              <a:gd name="connsiteX1" fmla="*/ 944698 w 944698"/>
              <a:gd name="connsiteY1" fmla="*/ 880210 h 880210"/>
              <a:gd name="connsiteX0" fmla="*/ 404572 w 1446324"/>
              <a:gd name="connsiteY0" fmla="*/ 1044 h 1069909"/>
              <a:gd name="connsiteX1" fmla="*/ 1446324 w 1446324"/>
              <a:gd name="connsiteY1" fmla="*/ 1069909 h 1069909"/>
              <a:gd name="connsiteX0" fmla="*/ 0 w 1041752"/>
              <a:gd name="connsiteY0" fmla="*/ 0 h 1068865"/>
              <a:gd name="connsiteX1" fmla="*/ 1041752 w 1041752"/>
              <a:gd name="connsiteY1" fmla="*/ 1068865 h 1068865"/>
              <a:gd name="connsiteX0" fmla="*/ 0 w 1295249"/>
              <a:gd name="connsiteY0" fmla="*/ 764053 h 855395"/>
              <a:gd name="connsiteX1" fmla="*/ 1295249 w 1295249"/>
              <a:gd name="connsiteY1" fmla="*/ 85599 h 855395"/>
              <a:gd name="connsiteX0" fmla="*/ 0 w 1295249"/>
              <a:gd name="connsiteY0" fmla="*/ 678454 h 994240"/>
              <a:gd name="connsiteX1" fmla="*/ 1295249 w 1295249"/>
              <a:gd name="connsiteY1" fmla="*/ 0 h 994240"/>
              <a:gd name="connsiteX0" fmla="*/ 0 w 1277142"/>
              <a:gd name="connsiteY0" fmla="*/ 624133 h 959664"/>
              <a:gd name="connsiteX1" fmla="*/ 1277142 w 1277142"/>
              <a:gd name="connsiteY1" fmla="*/ 0 h 959664"/>
              <a:gd name="connsiteX0" fmla="*/ 646812 w 657398"/>
              <a:gd name="connsiteY0" fmla="*/ 787095 h 1067353"/>
              <a:gd name="connsiteX1" fmla="*/ 95154 w 657398"/>
              <a:gd name="connsiteY1" fmla="*/ 0 h 1067353"/>
              <a:gd name="connsiteX0" fmla="*/ 687795 w 687795"/>
              <a:gd name="connsiteY0" fmla="*/ 787095 h 1079345"/>
              <a:gd name="connsiteX1" fmla="*/ 136137 w 687795"/>
              <a:gd name="connsiteY1" fmla="*/ 0 h 1079345"/>
              <a:gd name="connsiteX0" fmla="*/ 610676 w 610676"/>
              <a:gd name="connsiteY0" fmla="*/ 823309 h 1104885"/>
              <a:gd name="connsiteX1" fmla="*/ 149553 w 610676"/>
              <a:gd name="connsiteY1" fmla="*/ 0 h 1104885"/>
              <a:gd name="connsiteX0" fmla="*/ 668842 w 668842"/>
              <a:gd name="connsiteY0" fmla="*/ 823309 h 1139772"/>
              <a:gd name="connsiteX1" fmla="*/ 207719 w 668842"/>
              <a:gd name="connsiteY1" fmla="*/ 0 h 1139772"/>
              <a:gd name="connsiteX0" fmla="*/ 790547 w 790547"/>
              <a:gd name="connsiteY0" fmla="*/ 497384 h 942417"/>
              <a:gd name="connsiteX1" fmla="*/ 184569 w 790547"/>
              <a:gd name="connsiteY1" fmla="*/ 0 h 942417"/>
              <a:gd name="connsiteX0" fmla="*/ 702988 w 702988"/>
              <a:gd name="connsiteY0" fmla="*/ 497384 h 745743"/>
              <a:gd name="connsiteX1" fmla="*/ 97010 w 702988"/>
              <a:gd name="connsiteY1" fmla="*/ 0 h 745743"/>
              <a:gd name="connsiteX0" fmla="*/ 1835269 w 1835269"/>
              <a:gd name="connsiteY0" fmla="*/ 0 h 741074"/>
              <a:gd name="connsiteX1" fmla="*/ 41425 w 1835269"/>
              <a:gd name="connsiteY1" fmla="*/ 442654 h 741074"/>
              <a:gd name="connsiteX0" fmla="*/ 1836471 w 1836471"/>
              <a:gd name="connsiteY0" fmla="*/ 0 h 878881"/>
              <a:gd name="connsiteX1" fmla="*/ 42627 w 1836471"/>
              <a:gd name="connsiteY1" fmla="*/ 442654 h 878881"/>
              <a:gd name="connsiteX0" fmla="*/ 1793844 w 1793844"/>
              <a:gd name="connsiteY0" fmla="*/ 0 h 900569"/>
              <a:gd name="connsiteX1" fmla="*/ 0 w 1793844"/>
              <a:gd name="connsiteY1" fmla="*/ 442654 h 900569"/>
              <a:gd name="connsiteX0" fmla="*/ 1973306 w 1973306"/>
              <a:gd name="connsiteY0" fmla="*/ 0 h 879633"/>
              <a:gd name="connsiteX1" fmla="*/ 0 w 1973306"/>
              <a:gd name="connsiteY1" fmla="*/ 408471 h 879633"/>
              <a:gd name="connsiteX0" fmla="*/ 1939123 w 1939123"/>
              <a:gd name="connsiteY0" fmla="*/ 0 h 911215"/>
              <a:gd name="connsiteX1" fmla="*/ 0 w 1939123"/>
              <a:gd name="connsiteY1" fmla="*/ 459745 h 911215"/>
              <a:gd name="connsiteX0" fmla="*/ 1939123 w 1939123"/>
              <a:gd name="connsiteY0" fmla="*/ 0 h 883566"/>
              <a:gd name="connsiteX1" fmla="*/ 0 w 1939123"/>
              <a:gd name="connsiteY1" fmla="*/ 459745 h 883566"/>
              <a:gd name="connsiteX0" fmla="*/ 1964760 w 1964760"/>
              <a:gd name="connsiteY0" fmla="*/ 0 h 946502"/>
              <a:gd name="connsiteX1" fmla="*/ 0 w 1964760"/>
              <a:gd name="connsiteY1" fmla="*/ 553749 h 946502"/>
              <a:gd name="connsiteX0" fmla="*/ 1964760 w 1964760"/>
              <a:gd name="connsiteY0" fmla="*/ 0 h 971838"/>
              <a:gd name="connsiteX1" fmla="*/ 0 w 1964760"/>
              <a:gd name="connsiteY1" fmla="*/ 553749 h 9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4760" h="971838">
                <a:moveTo>
                  <a:pt x="1964760" y="0"/>
                </a:moveTo>
                <a:cubicBezTo>
                  <a:pt x="1752018" y="1042871"/>
                  <a:pt x="544476" y="1276817"/>
                  <a:pt x="0" y="553749"/>
                </a:cubicBezTo>
              </a:path>
            </a:pathLst>
          </a:custGeom>
          <a:noFill/>
          <a:ln>
            <a:solidFill>
              <a:srgbClr val="FF33CC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056092" y="4791448"/>
            <a:ext cx="556827" cy="844031"/>
          </a:xfrm>
          <a:custGeom>
            <a:avLst/>
            <a:gdLst>
              <a:gd name="connsiteX0" fmla="*/ 0 w 1932495"/>
              <a:gd name="connsiteY0" fmla="*/ 0 h 56560"/>
              <a:gd name="connsiteX1" fmla="*/ 1932495 w 1932495"/>
              <a:gd name="connsiteY1" fmla="*/ 56560 h 56560"/>
              <a:gd name="connsiteX0" fmla="*/ 0 w 1932495"/>
              <a:gd name="connsiteY0" fmla="*/ 122266 h 178826"/>
              <a:gd name="connsiteX1" fmla="*/ 1932495 w 1932495"/>
              <a:gd name="connsiteY1" fmla="*/ 178826 h 178826"/>
              <a:gd name="connsiteX0" fmla="*/ 0 w 1838227"/>
              <a:gd name="connsiteY0" fmla="*/ 115678 h 181665"/>
              <a:gd name="connsiteX1" fmla="*/ 1838227 w 1838227"/>
              <a:gd name="connsiteY1" fmla="*/ 181665 h 181665"/>
              <a:gd name="connsiteX0" fmla="*/ 0 w 1838227"/>
              <a:gd name="connsiteY0" fmla="*/ 157051 h 223038"/>
              <a:gd name="connsiteX1" fmla="*/ 1838227 w 1838227"/>
              <a:gd name="connsiteY1" fmla="*/ 223038 h 223038"/>
              <a:gd name="connsiteX0" fmla="*/ 0 w 1838227"/>
              <a:gd name="connsiteY0" fmla="*/ 172995 h 238982"/>
              <a:gd name="connsiteX1" fmla="*/ 1838227 w 1838227"/>
              <a:gd name="connsiteY1" fmla="*/ 238982 h 238982"/>
              <a:gd name="connsiteX0" fmla="*/ 0 w 1800520"/>
              <a:gd name="connsiteY0" fmla="*/ 189057 h 226763"/>
              <a:gd name="connsiteX1" fmla="*/ 1800520 w 1800520"/>
              <a:gd name="connsiteY1" fmla="*/ 226763 h 226763"/>
              <a:gd name="connsiteX0" fmla="*/ 0 w 1904215"/>
              <a:gd name="connsiteY0" fmla="*/ 153186 h 256879"/>
              <a:gd name="connsiteX1" fmla="*/ 1904215 w 1904215"/>
              <a:gd name="connsiteY1" fmla="*/ 256879 h 256879"/>
              <a:gd name="connsiteX0" fmla="*/ 0 w 1904215"/>
              <a:gd name="connsiteY0" fmla="*/ 292149 h 395842"/>
              <a:gd name="connsiteX1" fmla="*/ 1904215 w 1904215"/>
              <a:gd name="connsiteY1" fmla="*/ 395842 h 395842"/>
              <a:gd name="connsiteX0" fmla="*/ 0 w 1970202"/>
              <a:gd name="connsiteY0" fmla="*/ 314022 h 361155"/>
              <a:gd name="connsiteX1" fmla="*/ 1970202 w 1970202"/>
              <a:gd name="connsiteY1" fmla="*/ 361155 h 361155"/>
              <a:gd name="connsiteX0" fmla="*/ 0 w 1970202"/>
              <a:gd name="connsiteY0" fmla="*/ 463035 h 510168"/>
              <a:gd name="connsiteX1" fmla="*/ 1970202 w 1970202"/>
              <a:gd name="connsiteY1" fmla="*/ 510168 h 510168"/>
              <a:gd name="connsiteX0" fmla="*/ 0 w 1970202"/>
              <a:gd name="connsiteY0" fmla="*/ 517348 h 564481"/>
              <a:gd name="connsiteX1" fmla="*/ 1970202 w 1970202"/>
              <a:gd name="connsiteY1" fmla="*/ 564481 h 564481"/>
              <a:gd name="connsiteX0" fmla="*/ 0 w 1876199"/>
              <a:gd name="connsiteY0" fmla="*/ 581720 h 581720"/>
              <a:gd name="connsiteX1" fmla="*/ 1876199 w 1876199"/>
              <a:gd name="connsiteY1" fmla="*/ 509212 h 581720"/>
              <a:gd name="connsiteX0" fmla="*/ 277618 w 418675"/>
              <a:gd name="connsiteY0" fmla="*/ 1063978 h 1063978"/>
              <a:gd name="connsiteX1" fmla="*/ 213921 w 418675"/>
              <a:gd name="connsiteY1" fmla="*/ 307806 h 1063978"/>
              <a:gd name="connsiteX0" fmla="*/ 411244 w 411244"/>
              <a:gd name="connsiteY0" fmla="*/ 995263 h 995263"/>
              <a:gd name="connsiteX1" fmla="*/ 347547 w 411244"/>
              <a:gd name="connsiteY1" fmla="*/ 239091 h 995263"/>
              <a:gd name="connsiteX0" fmla="*/ 365968 w 365968"/>
              <a:gd name="connsiteY0" fmla="*/ 767311 h 767311"/>
              <a:gd name="connsiteX1" fmla="*/ 302271 w 365968"/>
              <a:gd name="connsiteY1" fmla="*/ 11139 h 767311"/>
              <a:gd name="connsiteX0" fmla="*/ 360059 w 360059"/>
              <a:gd name="connsiteY0" fmla="*/ 708415 h 708415"/>
              <a:gd name="connsiteX1" fmla="*/ 304907 w 360059"/>
              <a:gd name="connsiteY1" fmla="*/ 12064 h 708415"/>
              <a:gd name="connsiteX0" fmla="*/ 318735 w 318735"/>
              <a:gd name="connsiteY0" fmla="*/ 762268 h 762268"/>
              <a:gd name="connsiteX1" fmla="*/ 263583 w 318735"/>
              <a:gd name="connsiteY1" fmla="*/ 65917 h 762268"/>
              <a:gd name="connsiteX0" fmla="*/ 409215 w 409215"/>
              <a:gd name="connsiteY0" fmla="*/ 756740 h 756740"/>
              <a:gd name="connsiteX1" fmla="*/ 354063 w 409215"/>
              <a:gd name="connsiteY1" fmla="*/ 60389 h 756740"/>
              <a:gd name="connsiteX0" fmla="*/ 475076 w 475076"/>
              <a:gd name="connsiteY0" fmla="*/ 696351 h 696351"/>
              <a:gd name="connsiteX1" fmla="*/ 419924 w 475076"/>
              <a:gd name="connsiteY1" fmla="*/ 0 h 696351"/>
              <a:gd name="connsiteX0" fmla="*/ 555426 w 555426"/>
              <a:gd name="connsiteY0" fmla="*/ 696351 h 696402"/>
              <a:gd name="connsiteX1" fmla="*/ 500274 w 555426"/>
              <a:gd name="connsiteY1" fmla="*/ 0 h 696402"/>
              <a:gd name="connsiteX0" fmla="*/ 552165 w 552165"/>
              <a:gd name="connsiteY0" fmla="*/ 696534 h 696580"/>
              <a:gd name="connsiteX1" fmla="*/ 497013 w 552165"/>
              <a:gd name="connsiteY1" fmla="*/ 183 h 696580"/>
              <a:gd name="connsiteX0" fmla="*/ 561002 w 561002"/>
              <a:gd name="connsiteY0" fmla="*/ 653817 h 653866"/>
              <a:gd name="connsiteX1" fmla="*/ 488759 w 561002"/>
              <a:gd name="connsiteY1" fmla="*/ 195 h 653866"/>
              <a:gd name="connsiteX0" fmla="*/ 552165 w 552165"/>
              <a:gd name="connsiteY0" fmla="*/ 730709 h 730753"/>
              <a:gd name="connsiteX1" fmla="*/ 497014 w 552165"/>
              <a:gd name="connsiteY1" fmla="*/ 174 h 730753"/>
              <a:gd name="connsiteX0" fmla="*/ 552165 w 552165"/>
              <a:gd name="connsiteY0" fmla="*/ 774100 h 774133"/>
              <a:gd name="connsiteX1" fmla="*/ 497014 w 552165"/>
              <a:gd name="connsiteY1" fmla="*/ 43565 h 774133"/>
              <a:gd name="connsiteX0" fmla="*/ 556827 w 556827"/>
              <a:gd name="connsiteY0" fmla="*/ 844000 h 844031"/>
              <a:gd name="connsiteX1" fmla="*/ 492622 w 556827"/>
              <a:gd name="connsiteY1" fmla="*/ 41038 h 8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6827" h="844031">
                <a:moveTo>
                  <a:pt x="556827" y="844000"/>
                </a:moveTo>
                <a:cubicBezTo>
                  <a:pt x="-174263" y="850695"/>
                  <a:pt x="-174803" y="-220094"/>
                  <a:pt x="492622" y="41038"/>
                </a:cubicBezTo>
              </a:path>
            </a:pathLst>
          </a:custGeom>
          <a:noFill/>
          <a:ln>
            <a:solidFill>
              <a:srgbClr val="FF33C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V="1">
            <a:off x="3284154" y="4306659"/>
            <a:ext cx="429503" cy="498899"/>
          </a:xfrm>
          <a:custGeom>
            <a:avLst/>
            <a:gdLst>
              <a:gd name="connsiteX0" fmla="*/ 0 w 1932495"/>
              <a:gd name="connsiteY0" fmla="*/ 0 h 56560"/>
              <a:gd name="connsiteX1" fmla="*/ 1932495 w 1932495"/>
              <a:gd name="connsiteY1" fmla="*/ 56560 h 56560"/>
              <a:gd name="connsiteX0" fmla="*/ 0 w 1932495"/>
              <a:gd name="connsiteY0" fmla="*/ 122266 h 178826"/>
              <a:gd name="connsiteX1" fmla="*/ 1932495 w 1932495"/>
              <a:gd name="connsiteY1" fmla="*/ 178826 h 178826"/>
              <a:gd name="connsiteX0" fmla="*/ 0 w 1838227"/>
              <a:gd name="connsiteY0" fmla="*/ 115678 h 181665"/>
              <a:gd name="connsiteX1" fmla="*/ 1838227 w 1838227"/>
              <a:gd name="connsiteY1" fmla="*/ 181665 h 181665"/>
              <a:gd name="connsiteX0" fmla="*/ 0 w 1838227"/>
              <a:gd name="connsiteY0" fmla="*/ 157051 h 223038"/>
              <a:gd name="connsiteX1" fmla="*/ 1838227 w 1838227"/>
              <a:gd name="connsiteY1" fmla="*/ 223038 h 223038"/>
              <a:gd name="connsiteX0" fmla="*/ 0 w 1838227"/>
              <a:gd name="connsiteY0" fmla="*/ 172995 h 238982"/>
              <a:gd name="connsiteX1" fmla="*/ 1838227 w 1838227"/>
              <a:gd name="connsiteY1" fmla="*/ 238982 h 238982"/>
              <a:gd name="connsiteX0" fmla="*/ 0 w 1800520"/>
              <a:gd name="connsiteY0" fmla="*/ 189057 h 226763"/>
              <a:gd name="connsiteX1" fmla="*/ 1800520 w 1800520"/>
              <a:gd name="connsiteY1" fmla="*/ 226763 h 226763"/>
              <a:gd name="connsiteX0" fmla="*/ 0 w 1904215"/>
              <a:gd name="connsiteY0" fmla="*/ 153186 h 256879"/>
              <a:gd name="connsiteX1" fmla="*/ 1904215 w 1904215"/>
              <a:gd name="connsiteY1" fmla="*/ 256879 h 256879"/>
              <a:gd name="connsiteX0" fmla="*/ 0 w 1904215"/>
              <a:gd name="connsiteY0" fmla="*/ 292149 h 395842"/>
              <a:gd name="connsiteX1" fmla="*/ 1904215 w 1904215"/>
              <a:gd name="connsiteY1" fmla="*/ 395842 h 395842"/>
              <a:gd name="connsiteX0" fmla="*/ 0 w 1970202"/>
              <a:gd name="connsiteY0" fmla="*/ 314022 h 361155"/>
              <a:gd name="connsiteX1" fmla="*/ 1970202 w 1970202"/>
              <a:gd name="connsiteY1" fmla="*/ 361155 h 361155"/>
              <a:gd name="connsiteX0" fmla="*/ 0 w 1970202"/>
              <a:gd name="connsiteY0" fmla="*/ 463035 h 510168"/>
              <a:gd name="connsiteX1" fmla="*/ 1970202 w 1970202"/>
              <a:gd name="connsiteY1" fmla="*/ 510168 h 510168"/>
              <a:gd name="connsiteX0" fmla="*/ 0 w 1970202"/>
              <a:gd name="connsiteY0" fmla="*/ 517348 h 564481"/>
              <a:gd name="connsiteX1" fmla="*/ 1970202 w 1970202"/>
              <a:gd name="connsiteY1" fmla="*/ 564481 h 564481"/>
              <a:gd name="connsiteX0" fmla="*/ 0 w 876692"/>
              <a:gd name="connsiteY0" fmla="*/ 546870 h 546870"/>
              <a:gd name="connsiteX1" fmla="*/ 876692 w 876692"/>
              <a:gd name="connsiteY1" fmla="*/ 537443 h 546870"/>
              <a:gd name="connsiteX0" fmla="*/ 0 w 876692"/>
              <a:gd name="connsiteY0" fmla="*/ 367332 h 367332"/>
              <a:gd name="connsiteX1" fmla="*/ 876692 w 876692"/>
              <a:gd name="connsiteY1" fmla="*/ 357905 h 367332"/>
              <a:gd name="connsiteX0" fmla="*/ 0 w 848411"/>
              <a:gd name="connsiteY0" fmla="*/ 367332 h 367332"/>
              <a:gd name="connsiteX1" fmla="*/ 848411 w 848411"/>
              <a:gd name="connsiteY1" fmla="*/ 357905 h 367332"/>
              <a:gd name="connsiteX0" fmla="*/ 0 w 848411"/>
              <a:gd name="connsiteY0" fmla="*/ 335238 h 335238"/>
              <a:gd name="connsiteX1" fmla="*/ 848411 w 848411"/>
              <a:gd name="connsiteY1" fmla="*/ 325811 h 335238"/>
              <a:gd name="connsiteX0" fmla="*/ 0 w 716436"/>
              <a:gd name="connsiteY0" fmla="*/ 615398 h 615398"/>
              <a:gd name="connsiteX1" fmla="*/ 716436 w 716436"/>
              <a:gd name="connsiteY1" fmla="*/ 125204 h 615398"/>
              <a:gd name="connsiteX0" fmla="*/ 0 w 716436"/>
              <a:gd name="connsiteY0" fmla="*/ 490194 h 490194"/>
              <a:gd name="connsiteX1" fmla="*/ 716436 w 716436"/>
              <a:gd name="connsiteY1" fmla="*/ 0 h 490194"/>
              <a:gd name="connsiteX0" fmla="*/ 0 w 716436"/>
              <a:gd name="connsiteY0" fmla="*/ 490194 h 490194"/>
              <a:gd name="connsiteX1" fmla="*/ 716436 w 716436"/>
              <a:gd name="connsiteY1" fmla="*/ 0 h 490194"/>
              <a:gd name="connsiteX0" fmla="*/ 0 w 853169"/>
              <a:gd name="connsiteY0" fmla="*/ 678202 h 678202"/>
              <a:gd name="connsiteX1" fmla="*/ 853169 w 853169"/>
              <a:gd name="connsiteY1" fmla="*/ 0 h 678202"/>
              <a:gd name="connsiteX0" fmla="*/ 0 w 853169"/>
              <a:gd name="connsiteY0" fmla="*/ 678202 h 678202"/>
              <a:gd name="connsiteX1" fmla="*/ 853169 w 853169"/>
              <a:gd name="connsiteY1" fmla="*/ 0 h 678202"/>
              <a:gd name="connsiteX0" fmla="*/ 0 w 331876"/>
              <a:gd name="connsiteY0" fmla="*/ 541469 h 541469"/>
              <a:gd name="connsiteX1" fmla="*/ 331876 w 331876"/>
              <a:gd name="connsiteY1" fmla="*/ 0 h 541469"/>
              <a:gd name="connsiteX0" fmla="*/ 0 w 331876"/>
              <a:gd name="connsiteY0" fmla="*/ 541469 h 541469"/>
              <a:gd name="connsiteX1" fmla="*/ 331876 w 331876"/>
              <a:gd name="connsiteY1" fmla="*/ 0 h 541469"/>
              <a:gd name="connsiteX0" fmla="*/ 0 w 263510"/>
              <a:gd name="connsiteY0" fmla="*/ 626927 h 626927"/>
              <a:gd name="connsiteX1" fmla="*/ 263510 w 263510"/>
              <a:gd name="connsiteY1" fmla="*/ 0 h 626927"/>
              <a:gd name="connsiteX0" fmla="*/ 41459 w 304969"/>
              <a:gd name="connsiteY0" fmla="*/ 627603 h 627603"/>
              <a:gd name="connsiteX1" fmla="*/ 304969 w 304969"/>
              <a:gd name="connsiteY1" fmla="*/ 676 h 627603"/>
              <a:gd name="connsiteX0" fmla="*/ 19186 w 325425"/>
              <a:gd name="connsiteY0" fmla="*/ 516738 h 516738"/>
              <a:gd name="connsiteX1" fmla="*/ 325425 w 325425"/>
              <a:gd name="connsiteY1" fmla="*/ 907 h 516738"/>
              <a:gd name="connsiteX0" fmla="*/ 6881 w 313120"/>
              <a:gd name="connsiteY0" fmla="*/ 515831 h 515831"/>
              <a:gd name="connsiteX1" fmla="*/ 313120 w 313120"/>
              <a:gd name="connsiteY1" fmla="*/ 0 h 515831"/>
              <a:gd name="connsiteX0" fmla="*/ 78538 w 384777"/>
              <a:gd name="connsiteY0" fmla="*/ 515831 h 515831"/>
              <a:gd name="connsiteX1" fmla="*/ 384777 w 384777"/>
              <a:gd name="connsiteY1" fmla="*/ 0 h 515831"/>
              <a:gd name="connsiteX0" fmla="*/ 56481 w 362720"/>
              <a:gd name="connsiteY0" fmla="*/ 515831 h 515831"/>
              <a:gd name="connsiteX1" fmla="*/ 362720 w 362720"/>
              <a:gd name="connsiteY1" fmla="*/ 0 h 515831"/>
              <a:gd name="connsiteX0" fmla="*/ 22620 w 328859"/>
              <a:gd name="connsiteY0" fmla="*/ 515831 h 515831"/>
              <a:gd name="connsiteX1" fmla="*/ 328859 w 328859"/>
              <a:gd name="connsiteY1" fmla="*/ 0 h 515831"/>
              <a:gd name="connsiteX0" fmla="*/ 389573 w 389573"/>
              <a:gd name="connsiteY0" fmla="*/ 498898 h 498898"/>
              <a:gd name="connsiteX1" fmla="*/ 111612 w 389573"/>
              <a:gd name="connsiteY1" fmla="*/ 0 h 498898"/>
              <a:gd name="connsiteX0" fmla="*/ 429503 w 429503"/>
              <a:gd name="connsiteY0" fmla="*/ 498898 h 498898"/>
              <a:gd name="connsiteX1" fmla="*/ 151542 w 429503"/>
              <a:gd name="connsiteY1" fmla="*/ 0 h 49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9503" h="498898">
                <a:moveTo>
                  <a:pt x="429503" y="498898"/>
                </a:moveTo>
                <a:cubicBezTo>
                  <a:pt x="124993" y="416348"/>
                  <a:pt x="-197485" y="91274"/>
                  <a:pt x="151542" y="0"/>
                </a:cubicBezTo>
              </a:path>
            </a:pathLst>
          </a:custGeom>
          <a:noFill/>
          <a:ln>
            <a:solidFill>
              <a:srgbClr val="FF33CC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630233" y="3246435"/>
            <a:ext cx="599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</a:t>
            </a:r>
            <a:r>
              <a:rPr lang="en-US" sz="2000" b="1" baseline="30000" dirty="0" smtClean="0"/>
              <a:t>3+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630233" y="3959615"/>
            <a:ext cx="599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</a:t>
            </a:r>
            <a:r>
              <a:rPr lang="en-US" sz="2000" b="1" baseline="30000" dirty="0" smtClean="0"/>
              <a:t>2+</a:t>
            </a:r>
            <a:endParaRPr 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625557" y="3888713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OM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009868" y="4535023"/>
            <a:ext cx="57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2014273" y="3509870"/>
            <a:ext cx="1298928" cy="1068095"/>
            <a:chOff x="2136965" y="3536268"/>
            <a:chExt cx="1298928" cy="1068095"/>
          </a:xfrm>
        </p:grpSpPr>
        <p:grpSp>
          <p:nvGrpSpPr>
            <p:cNvPr id="43" name="Group 42"/>
            <p:cNvGrpSpPr/>
            <p:nvPr/>
          </p:nvGrpSpPr>
          <p:grpSpPr>
            <a:xfrm>
              <a:off x="2643697" y="3536268"/>
              <a:ext cx="792196" cy="537324"/>
              <a:chOff x="2643697" y="3536268"/>
              <a:chExt cx="792196" cy="537324"/>
            </a:xfrm>
          </p:grpSpPr>
          <p:sp>
            <p:nvSpPr>
              <p:cNvPr id="45" name="Freeform 44"/>
              <p:cNvSpPr/>
              <p:nvPr/>
            </p:nvSpPr>
            <p:spPr>
              <a:xfrm flipH="1">
                <a:off x="2643697" y="3558124"/>
                <a:ext cx="159293" cy="515468"/>
              </a:xfrm>
              <a:custGeom>
                <a:avLst/>
                <a:gdLst>
                  <a:gd name="connsiteX0" fmla="*/ 0 w 1932495"/>
                  <a:gd name="connsiteY0" fmla="*/ 0 h 56560"/>
                  <a:gd name="connsiteX1" fmla="*/ 1932495 w 1932495"/>
                  <a:gd name="connsiteY1" fmla="*/ 56560 h 56560"/>
                  <a:gd name="connsiteX0" fmla="*/ 0 w 1932495"/>
                  <a:gd name="connsiteY0" fmla="*/ 122266 h 178826"/>
                  <a:gd name="connsiteX1" fmla="*/ 1932495 w 1932495"/>
                  <a:gd name="connsiteY1" fmla="*/ 178826 h 178826"/>
                  <a:gd name="connsiteX0" fmla="*/ 0 w 1838227"/>
                  <a:gd name="connsiteY0" fmla="*/ 115678 h 181665"/>
                  <a:gd name="connsiteX1" fmla="*/ 1838227 w 1838227"/>
                  <a:gd name="connsiteY1" fmla="*/ 181665 h 181665"/>
                  <a:gd name="connsiteX0" fmla="*/ 0 w 1838227"/>
                  <a:gd name="connsiteY0" fmla="*/ 157051 h 223038"/>
                  <a:gd name="connsiteX1" fmla="*/ 1838227 w 1838227"/>
                  <a:gd name="connsiteY1" fmla="*/ 223038 h 223038"/>
                  <a:gd name="connsiteX0" fmla="*/ 0 w 1838227"/>
                  <a:gd name="connsiteY0" fmla="*/ 172995 h 238982"/>
                  <a:gd name="connsiteX1" fmla="*/ 1838227 w 1838227"/>
                  <a:gd name="connsiteY1" fmla="*/ 238982 h 238982"/>
                  <a:gd name="connsiteX0" fmla="*/ 0 w 1800520"/>
                  <a:gd name="connsiteY0" fmla="*/ 189057 h 226763"/>
                  <a:gd name="connsiteX1" fmla="*/ 1800520 w 1800520"/>
                  <a:gd name="connsiteY1" fmla="*/ 226763 h 226763"/>
                  <a:gd name="connsiteX0" fmla="*/ 0 w 1904215"/>
                  <a:gd name="connsiteY0" fmla="*/ 153186 h 256879"/>
                  <a:gd name="connsiteX1" fmla="*/ 1904215 w 1904215"/>
                  <a:gd name="connsiteY1" fmla="*/ 256879 h 256879"/>
                  <a:gd name="connsiteX0" fmla="*/ 0 w 1904215"/>
                  <a:gd name="connsiteY0" fmla="*/ 292149 h 395842"/>
                  <a:gd name="connsiteX1" fmla="*/ 1904215 w 1904215"/>
                  <a:gd name="connsiteY1" fmla="*/ 395842 h 395842"/>
                  <a:gd name="connsiteX0" fmla="*/ 0 w 1970202"/>
                  <a:gd name="connsiteY0" fmla="*/ 314022 h 361155"/>
                  <a:gd name="connsiteX1" fmla="*/ 1970202 w 1970202"/>
                  <a:gd name="connsiteY1" fmla="*/ 361155 h 361155"/>
                  <a:gd name="connsiteX0" fmla="*/ 0 w 1970202"/>
                  <a:gd name="connsiteY0" fmla="*/ 463035 h 510168"/>
                  <a:gd name="connsiteX1" fmla="*/ 1970202 w 1970202"/>
                  <a:gd name="connsiteY1" fmla="*/ 510168 h 510168"/>
                  <a:gd name="connsiteX0" fmla="*/ 0 w 1970202"/>
                  <a:gd name="connsiteY0" fmla="*/ 517348 h 564481"/>
                  <a:gd name="connsiteX1" fmla="*/ 1970202 w 1970202"/>
                  <a:gd name="connsiteY1" fmla="*/ 564481 h 564481"/>
                  <a:gd name="connsiteX0" fmla="*/ 0 w 1046375"/>
                  <a:gd name="connsiteY0" fmla="*/ 512590 h 569150"/>
                  <a:gd name="connsiteX1" fmla="*/ 1046375 w 1046375"/>
                  <a:gd name="connsiteY1" fmla="*/ 569150 h 569150"/>
                  <a:gd name="connsiteX0" fmla="*/ 0 w 1046375"/>
                  <a:gd name="connsiteY0" fmla="*/ 362902 h 419462"/>
                  <a:gd name="connsiteX1" fmla="*/ 1046375 w 1046375"/>
                  <a:gd name="connsiteY1" fmla="*/ 419462 h 419462"/>
                  <a:gd name="connsiteX0" fmla="*/ 0 w 1046375"/>
                  <a:gd name="connsiteY0" fmla="*/ 262776 h 319336"/>
                  <a:gd name="connsiteX1" fmla="*/ 1046375 w 1046375"/>
                  <a:gd name="connsiteY1" fmla="*/ 319336 h 319336"/>
                  <a:gd name="connsiteX0" fmla="*/ 0 w 1046375"/>
                  <a:gd name="connsiteY0" fmla="*/ 294583 h 351143"/>
                  <a:gd name="connsiteX1" fmla="*/ 1046375 w 1046375"/>
                  <a:gd name="connsiteY1" fmla="*/ 351143 h 351143"/>
                  <a:gd name="connsiteX0" fmla="*/ 0 w 2224726"/>
                  <a:gd name="connsiteY0" fmla="*/ 303313 h 341020"/>
                  <a:gd name="connsiteX1" fmla="*/ 2224726 w 2224726"/>
                  <a:gd name="connsiteY1" fmla="*/ 341020 h 341020"/>
                  <a:gd name="connsiteX0" fmla="*/ 0 w 2224726"/>
                  <a:gd name="connsiteY0" fmla="*/ 363692 h 401399"/>
                  <a:gd name="connsiteX1" fmla="*/ 2224726 w 2224726"/>
                  <a:gd name="connsiteY1" fmla="*/ 401399 h 401399"/>
                  <a:gd name="connsiteX0" fmla="*/ 0 w 1102937"/>
                  <a:gd name="connsiteY0" fmla="*/ 367698 h 395978"/>
                  <a:gd name="connsiteX1" fmla="*/ 1102937 w 1102937"/>
                  <a:gd name="connsiteY1" fmla="*/ 395978 h 395978"/>
                  <a:gd name="connsiteX0" fmla="*/ 0 w 1102937"/>
                  <a:gd name="connsiteY0" fmla="*/ 296986 h 325266"/>
                  <a:gd name="connsiteX1" fmla="*/ 1102937 w 1102937"/>
                  <a:gd name="connsiteY1" fmla="*/ 325266 h 325266"/>
                  <a:gd name="connsiteX0" fmla="*/ 0 w 970962"/>
                  <a:gd name="connsiteY0" fmla="*/ 301659 h 320513"/>
                  <a:gd name="connsiteX1" fmla="*/ 970962 w 970962"/>
                  <a:gd name="connsiteY1" fmla="*/ 320513 h 320513"/>
                  <a:gd name="connsiteX0" fmla="*/ 0 w 970962"/>
                  <a:gd name="connsiteY0" fmla="*/ 284249 h 303103"/>
                  <a:gd name="connsiteX1" fmla="*/ 970962 w 970962"/>
                  <a:gd name="connsiteY1" fmla="*/ 303103 h 303103"/>
                  <a:gd name="connsiteX0" fmla="*/ 0 w 970962"/>
                  <a:gd name="connsiteY0" fmla="*/ 269854 h 288708"/>
                  <a:gd name="connsiteX1" fmla="*/ 970962 w 970962"/>
                  <a:gd name="connsiteY1" fmla="*/ 288708 h 288708"/>
                  <a:gd name="connsiteX0" fmla="*/ 79367 w 169557"/>
                  <a:gd name="connsiteY0" fmla="*/ 114007 h 708302"/>
                  <a:gd name="connsiteX1" fmla="*/ 80749 w 169557"/>
                  <a:gd name="connsiteY1" fmla="*/ 708302 h 708302"/>
                  <a:gd name="connsiteX0" fmla="*/ 0 w 195486"/>
                  <a:gd name="connsiteY0" fmla="*/ 95085 h 689380"/>
                  <a:gd name="connsiteX1" fmla="*/ 1382 w 195486"/>
                  <a:gd name="connsiteY1" fmla="*/ 689380 h 689380"/>
                  <a:gd name="connsiteX0" fmla="*/ 0 w 182856"/>
                  <a:gd name="connsiteY0" fmla="*/ 0 h 594295"/>
                  <a:gd name="connsiteX1" fmla="*/ 1382 w 182856"/>
                  <a:gd name="connsiteY1" fmla="*/ 594295 h 594295"/>
                  <a:gd name="connsiteX0" fmla="*/ 0 w 190205"/>
                  <a:gd name="connsiteY0" fmla="*/ 0 h 546999"/>
                  <a:gd name="connsiteX1" fmla="*/ 17147 w 190205"/>
                  <a:gd name="connsiteY1" fmla="*/ 546999 h 546999"/>
                  <a:gd name="connsiteX0" fmla="*/ 14384 w 190263"/>
                  <a:gd name="connsiteY0" fmla="*/ 0 h 515468"/>
                  <a:gd name="connsiteX1" fmla="*/ 0 w 190263"/>
                  <a:gd name="connsiteY1" fmla="*/ 515468 h 515468"/>
                  <a:gd name="connsiteX0" fmla="*/ 14384 w 187619"/>
                  <a:gd name="connsiteY0" fmla="*/ 0 h 515468"/>
                  <a:gd name="connsiteX1" fmla="*/ 0 w 187619"/>
                  <a:gd name="connsiteY1" fmla="*/ 515468 h 515468"/>
                  <a:gd name="connsiteX0" fmla="*/ 14384 w 168563"/>
                  <a:gd name="connsiteY0" fmla="*/ 0 h 515468"/>
                  <a:gd name="connsiteX1" fmla="*/ 0 w 168563"/>
                  <a:gd name="connsiteY1" fmla="*/ 515468 h 515468"/>
                  <a:gd name="connsiteX0" fmla="*/ 14384 w 159293"/>
                  <a:gd name="connsiteY0" fmla="*/ 0 h 515468"/>
                  <a:gd name="connsiteX1" fmla="*/ 0 w 159293"/>
                  <a:gd name="connsiteY1" fmla="*/ 515468 h 51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293" h="515468">
                    <a:moveTo>
                      <a:pt x="14384" y="0"/>
                    </a:moveTo>
                    <a:cubicBezTo>
                      <a:pt x="216709" y="106863"/>
                      <a:pt x="202785" y="357570"/>
                      <a:pt x="0" y="515468"/>
                    </a:cubicBezTo>
                  </a:path>
                </a:pathLst>
              </a:custGeom>
              <a:noFill/>
              <a:ln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 flipV="1">
                <a:off x="3276600" y="3536268"/>
                <a:ext cx="159293" cy="515468"/>
              </a:xfrm>
              <a:custGeom>
                <a:avLst/>
                <a:gdLst>
                  <a:gd name="connsiteX0" fmla="*/ 0 w 1932495"/>
                  <a:gd name="connsiteY0" fmla="*/ 0 h 56560"/>
                  <a:gd name="connsiteX1" fmla="*/ 1932495 w 1932495"/>
                  <a:gd name="connsiteY1" fmla="*/ 56560 h 56560"/>
                  <a:gd name="connsiteX0" fmla="*/ 0 w 1932495"/>
                  <a:gd name="connsiteY0" fmla="*/ 122266 h 178826"/>
                  <a:gd name="connsiteX1" fmla="*/ 1932495 w 1932495"/>
                  <a:gd name="connsiteY1" fmla="*/ 178826 h 178826"/>
                  <a:gd name="connsiteX0" fmla="*/ 0 w 1838227"/>
                  <a:gd name="connsiteY0" fmla="*/ 115678 h 181665"/>
                  <a:gd name="connsiteX1" fmla="*/ 1838227 w 1838227"/>
                  <a:gd name="connsiteY1" fmla="*/ 181665 h 181665"/>
                  <a:gd name="connsiteX0" fmla="*/ 0 w 1838227"/>
                  <a:gd name="connsiteY0" fmla="*/ 157051 h 223038"/>
                  <a:gd name="connsiteX1" fmla="*/ 1838227 w 1838227"/>
                  <a:gd name="connsiteY1" fmla="*/ 223038 h 223038"/>
                  <a:gd name="connsiteX0" fmla="*/ 0 w 1838227"/>
                  <a:gd name="connsiteY0" fmla="*/ 172995 h 238982"/>
                  <a:gd name="connsiteX1" fmla="*/ 1838227 w 1838227"/>
                  <a:gd name="connsiteY1" fmla="*/ 238982 h 238982"/>
                  <a:gd name="connsiteX0" fmla="*/ 0 w 1800520"/>
                  <a:gd name="connsiteY0" fmla="*/ 189057 h 226763"/>
                  <a:gd name="connsiteX1" fmla="*/ 1800520 w 1800520"/>
                  <a:gd name="connsiteY1" fmla="*/ 226763 h 226763"/>
                  <a:gd name="connsiteX0" fmla="*/ 0 w 1904215"/>
                  <a:gd name="connsiteY0" fmla="*/ 153186 h 256879"/>
                  <a:gd name="connsiteX1" fmla="*/ 1904215 w 1904215"/>
                  <a:gd name="connsiteY1" fmla="*/ 256879 h 256879"/>
                  <a:gd name="connsiteX0" fmla="*/ 0 w 1904215"/>
                  <a:gd name="connsiteY0" fmla="*/ 292149 h 395842"/>
                  <a:gd name="connsiteX1" fmla="*/ 1904215 w 1904215"/>
                  <a:gd name="connsiteY1" fmla="*/ 395842 h 395842"/>
                  <a:gd name="connsiteX0" fmla="*/ 0 w 1970202"/>
                  <a:gd name="connsiteY0" fmla="*/ 314022 h 361155"/>
                  <a:gd name="connsiteX1" fmla="*/ 1970202 w 1970202"/>
                  <a:gd name="connsiteY1" fmla="*/ 361155 h 361155"/>
                  <a:gd name="connsiteX0" fmla="*/ 0 w 1970202"/>
                  <a:gd name="connsiteY0" fmla="*/ 463035 h 510168"/>
                  <a:gd name="connsiteX1" fmla="*/ 1970202 w 1970202"/>
                  <a:gd name="connsiteY1" fmla="*/ 510168 h 510168"/>
                  <a:gd name="connsiteX0" fmla="*/ 0 w 1970202"/>
                  <a:gd name="connsiteY0" fmla="*/ 517348 h 564481"/>
                  <a:gd name="connsiteX1" fmla="*/ 1970202 w 1970202"/>
                  <a:gd name="connsiteY1" fmla="*/ 564481 h 564481"/>
                  <a:gd name="connsiteX0" fmla="*/ 0 w 1046375"/>
                  <a:gd name="connsiteY0" fmla="*/ 512590 h 569150"/>
                  <a:gd name="connsiteX1" fmla="*/ 1046375 w 1046375"/>
                  <a:gd name="connsiteY1" fmla="*/ 569150 h 569150"/>
                  <a:gd name="connsiteX0" fmla="*/ 0 w 1046375"/>
                  <a:gd name="connsiteY0" fmla="*/ 362902 h 419462"/>
                  <a:gd name="connsiteX1" fmla="*/ 1046375 w 1046375"/>
                  <a:gd name="connsiteY1" fmla="*/ 419462 h 419462"/>
                  <a:gd name="connsiteX0" fmla="*/ 0 w 1046375"/>
                  <a:gd name="connsiteY0" fmla="*/ 262776 h 319336"/>
                  <a:gd name="connsiteX1" fmla="*/ 1046375 w 1046375"/>
                  <a:gd name="connsiteY1" fmla="*/ 319336 h 319336"/>
                  <a:gd name="connsiteX0" fmla="*/ 0 w 1046375"/>
                  <a:gd name="connsiteY0" fmla="*/ 294583 h 351143"/>
                  <a:gd name="connsiteX1" fmla="*/ 1046375 w 1046375"/>
                  <a:gd name="connsiteY1" fmla="*/ 351143 h 351143"/>
                  <a:gd name="connsiteX0" fmla="*/ 0 w 2224726"/>
                  <a:gd name="connsiteY0" fmla="*/ 303313 h 341020"/>
                  <a:gd name="connsiteX1" fmla="*/ 2224726 w 2224726"/>
                  <a:gd name="connsiteY1" fmla="*/ 341020 h 341020"/>
                  <a:gd name="connsiteX0" fmla="*/ 0 w 2224726"/>
                  <a:gd name="connsiteY0" fmla="*/ 363692 h 401399"/>
                  <a:gd name="connsiteX1" fmla="*/ 2224726 w 2224726"/>
                  <a:gd name="connsiteY1" fmla="*/ 401399 h 401399"/>
                  <a:gd name="connsiteX0" fmla="*/ 0 w 1102937"/>
                  <a:gd name="connsiteY0" fmla="*/ 367698 h 395978"/>
                  <a:gd name="connsiteX1" fmla="*/ 1102937 w 1102937"/>
                  <a:gd name="connsiteY1" fmla="*/ 395978 h 395978"/>
                  <a:gd name="connsiteX0" fmla="*/ 0 w 1102937"/>
                  <a:gd name="connsiteY0" fmla="*/ 296986 h 325266"/>
                  <a:gd name="connsiteX1" fmla="*/ 1102937 w 1102937"/>
                  <a:gd name="connsiteY1" fmla="*/ 325266 h 325266"/>
                  <a:gd name="connsiteX0" fmla="*/ 0 w 970962"/>
                  <a:gd name="connsiteY0" fmla="*/ 301659 h 320513"/>
                  <a:gd name="connsiteX1" fmla="*/ 970962 w 970962"/>
                  <a:gd name="connsiteY1" fmla="*/ 320513 h 320513"/>
                  <a:gd name="connsiteX0" fmla="*/ 0 w 970962"/>
                  <a:gd name="connsiteY0" fmla="*/ 284249 h 303103"/>
                  <a:gd name="connsiteX1" fmla="*/ 970962 w 970962"/>
                  <a:gd name="connsiteY1" fmla="*/ 303103 h 303103"/>
                  <a:gd name="connsiteX0" fmla="*/ 0 w 970962"/>
                  <a:gd name="connsiteY0" fmla="*/ 269854 h 288708"/>
                  <a:gd name="connsiteX1" fmla="*/ 970962 w 970962"/>
                  <a:gd name="connsiteY1" fmla="*/ 288708 h 288708"/>
                  <a:gd name="connsiteX0" fmla="*/ 79367 w 169557"/>
                  <a:gd name="connsiteY0" fmla="*/ 114007 h 708302"/>
                  <a:gd name="connsiteX1" fmla="*/ 80749 w 169557"/>
                  <a:gd name="connsiteY1" fmla="*/ 708302 h 708302"/>
                  <a:gd name="connsiteX0" fmla="*/ 0 w 195486"/>
                  <a:gd name="connsiteY0" fmla="*/ 95085 h 689380"/>
                  <a:gd name="connsiteX1" fmla="*/ 1382 w 195486"/>
                  <a:gd name="connsiteY1" fmla="*/ 689380 h 689380"/>
                  <a:gd name="connsiteX0" fmla="*/ 0 w 182856"/>
                  <a:gd name="connsiteY0" fmla="*/ 0 h 594295"/>
                  <a:gd name="connsiteX1" fmla="*/ 1382 w 182856"/>
                  <a:gd name="connsiteY1" fmla="*/ 594295 h 594295"/>
                  <a:gd name="connsiteX0" fmla="*/ 0 w 190205"/>
                  <a:gd name="connsiteY0" fmla="*/ 0 h 546999"/>
                  <a:gd name="connsiteX1" fmla="*/ 17147 w 190205"/>
                  <a:gd name="connsiteY1" fmla="*/ 546999 h 546999"/>
                  <a:gd name="connsiteX0" fmla="*/ 14384 w 190263"/>
                  <a:gd name="connsiteY0" fmla="*/ 0 h 515468"/>
                  <a:gd name="connsiteX1" fmla="*/ 0 w 190263"/>
                  <a:gd name="connsiteY1" fmla="*/ 515468 h 515468"/>
                  <a:gd name="connsiteX0" fmla="*/ 14384 w 187619"/>
                  <a:gd name="connsiteY0" fmla="*/ 0 h 515468"/>
                  <a:gd name="connsiteX1" fmla="*/ 0 w 187619"/>
                  <a:gd name="connsiteY1" fmla="*/ 515468 h 515468"/>
                  <a:gd name="connsiteX0" fmla="*/ 14384 w 168563"/>
                  <a:gd name="connsiteY0" fmla="*/ 0 h 515468"/>
                  <a:gd name="connsiteX1" fmla="*/ 0 w 168563"/>
                  <a:gd name="connsiteY1" fmla="*/ 515468 h 515468"/>
                  <a:gd name="connsiteX0" fmla="*/ 14384 w 159293"/>
                  <a:gd name="connsiteY0" fmla="*/ 0 h 515468"/>
                  <a:gd name="connsiteX1" fmla="*/ 0 w 159293"/>
                  <a:gd name="connsiteY1" fmla="*/ 515468 h 51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293" h="515468">
                    <a:moveTo>
                      <a:pt x="14384" y="0"/>
                    </a:moveTo>
                    <a:cubicBezTo>
                      <a:pt x="216709" y="106863"/>
                      <a:pt x="202785" y="357570"/>
                      <a:pt x="0" y="515468"/>
                    </a:cubicBezTo>
                  </a:path>
                </a:pathLst>
              </a:custGeom>
              <a:noFill/>
              <a:ln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 flipH="1">
              <a:off x="2136965" y="3717402"/>
              <a:ext cx="510928" cy="886961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928" h="886961">
                  <a:moveTo>
                    <a:pt x="510928" y="229603"/>
                  </a:moveTo>
                  <a:cubicBezTo>
                    <a:pt x="145694" y="-191679"/>
                    <a:pt x="-262368" y="-67096"/>
                    <a:pt x="220648" y="886961"/>
                  </a:cubicBezTo>
                </a:path>
              </a:pathLst>
            </a:custGeom>
            <a:noFill/>
            <a:ln>
              <a:solidFill>
                <a:srgbClr val="CC33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56143" y="3613182"/>
            <a:ext cx="798788" cy="1138205"/>
            <a:chOff x="1378835" y="3639579"/>
            <a:chExt cx="798788" cy="1138205"/>
          </a:xfrm>
        </p:grpSpPr>
        <p:sp>
          <p:nvSpPr>
            <p:cNvPr id="48" name="Freeform 47"/>
            <p:cNvSpPr/>
            <p:nvPr/>
          </p:nvSpPr>
          <p:spPr>
            <a:xfrm flipH="1">
              <a:off x="1635176" y="4201882"/>
              <a:ext cx="542447" cy="468172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384873 w 509666"/>
                <a:gd name="connsiteY0" fmla="*/ 0 h 436641"/>
                <a:gd name="connsiteX1" fmla="*/ 0 w 509666"/>
                <a:gd name="connsiteY1" fmla="*/ 436641 h 436641"/>
                <a:gd name="connsiteX0" fmla="*/ 384873 w 503616"/>
                <a:gd name="connsiteY0" fmla="*/ 0 h 436641"/>
                <a:gd name="connsiteX1" fmla="*/ 0 w 503616"/>
                <a:gd name="connsiteY1" fmla="*/ 436641 h 436641"/>
                <a:gd name="connsiteX0" fmla="*/ 345460 w 469762"/>
                <a:gd name="connsiteY0" fmla="*/ 0 h 468172"/>
                <a:gd name="connsiteX1" fmla="*/ 0 w 469762"/>
                <a:gd name="connsiteY1" fmla="*/ 468172 h 468172"/>
                <a:gd name="connsiteX0" fmla="*/ 345460 w 536544"/>
                <a:gd name="connsiteY0" fmla="*/ 0 h 468172"/>
                <a:gd name="connsiteX1" fmla="*/ 0 w 536544"/>
                <a:gd name="connsiteY1" fmla="*/ 468172 h 468172"/>
                <a:gd name="connsiteX0" fmla="*/ 345460 w 563273"/>
                <a:gd name="connsiteY0" fmla="*/ 0 h 468172"/>
                <a:gd name="connsiteX1" fmla="*/ 0 w 563273"/>
                <a:gd name="connsiteY1" fmla="*/ 468172 h 468172"/>
                <a:gd name="connsiteX0" fmla="*/ 345460 w 542447"/>
                <a:gd name="connsiteY0" fmla="*/ 0 h 468172"/>
                <a:gd name="connsiteX1" fmla="*/ 0 w 542447"/>
                <a:gd name="connsiteY1" fmla="*/ 468172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447" h="468172">
                  <a:moveTo>
                    <a:pt x="345460" y="0"/>
                  </a:moveTo>
                  <a:cubicBezTo>
                    <a:pt x="823681" y="201456"/>
                    <a:pt x="321024" y="294507"/>
                    <a:pt x="0" y="468172"/>
                  </a:cubicBez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flipH="1">
              <a:off x="1378835" y="3639579"/>
              <a:ext cx="243165" cy="1138205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165" h="1138205">
                  <a:moveTo>
                    <a:pt x="202370" y="0"/>
                  </a:moveTo>
                  <a:cubicBezTo>
                    <a:pt x="-210159" y="997615"/>
                    <a:pt x="114872" y="877831"/>
                    <a:pt x="243165" y="1138205"/>
                  </a:cubicBez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02344" y="5383053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</a:t>
            </a:r>
            <a:r>
              <a:rPr lang="en-US" sz="2000" b="1" baseline="-25000" dirty="0" smtClean="0"/>
              <a:t>2</a:t>
            </a:r>
            <a:r>
              <a:rPr lang="en-US" sz="2000" b="1" baseline="30000" dirty="0" smtClean="0"/>
              <a:t>-</a:t>
            </a:r>
            <a:endParaRPr lang="en-US" sz="20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523196" y="3571139"/>
            <a:ext cx="1471302" cy="1878353"/>
            <a:chOff x="645888" y="3597535"/>
            <a:chExt cx="1471302" cy="1878353"/>
          </a:xfrm>
        </p:grpSpPr>
        <p:sp>
          <p:nvSpPr>
            <p:cNvPr id="52" name="Freeform 51"/>
            <p:cNvSpPr/>
            <p:nvPr/>
          </p:nvSpPr>
          <p:spPr>
            <a:xfrm flipH="1">
              <a:off x="848064" y="3597535"/>
              <a:ext cx="560175" cy="791365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159759 w 712933"/>
                <a:gd name="connsiteY0" fmla="*/ 0 h 833207"/>
                <a:gd name="connsiteX1" fmla="*/ 712933 w 712933"/>
                <a:gd name="connsiteY1" fmla="*/ 791364 h 833207"/>
                <a:gd name="connsiteX0" fmla="*/ 173576 w 655805"/>
                <a:gd name="connsiteY0" fmla="*/ 0 h 827069"/>
                <a:gd name="connsiteX1" fmla="*/ 655805 w 655805"/>
                <a:gd name="connsiteY1" fmla="*/ 783482 h 827069"/>
                <a:gd name="connsiteX0" fmla="*/ 142426 w 624655"/>
                <a:gd name="connsiteY0" fmla="*/ 0 h 822596"/>
                <a:gd name="connsiteX1" fmla="*/ 624655 w 624655"/>
                <a:gd name="connsiteY1" fmla="*/ 783482 h 822596"/>
                <a:gd name="connsiteX0" fmla="*/ 172268 w 528373"/>
                <a:gd name="connsiteY0" fmla="*/ 0 h 828875"/>
                <a:gd name="connsiteX1" fmla="*/ 528373 w 528373"/>
                <a:gd name="connsiteY1" fmla="*/ 791365 h 828875"/>
                <a:gd name="connsiteX0" fmla="*/ 158081 w 569365"/>
                <a:gd name="connsiteY0" fmla="*/ 0 h 828875"/>
                <a:gd name="connsiteX1" fmla="*/ 569365 w 569365"/>
                <a:gd name="connsiteY1" fmla="*/ 791365 h 828875"/>
                <a:gd name="connsiteX0" fmla="*/ 138549 w 549833"/>
                <a:gd name="connsiteY0" fmla="*/ 0 h 791365"/>
                <a:gd name="connsiteX1" fmla="*/ 549833 w 549833"/>
                <a:gd name="connsiteY1" fmla="*/ 791365 h 791365"/>
                <a:gd name="connsiteX0" fmla="*/ 148891 w 560175"/>
                <a:gd name="connsiteY0" fmla="*/ 0 h 791365"/>
                <a:gd name="connsiteX1" fmla="*/ 560175 w 560175"/>
                <a:gd name="connsiteY1" fmla="*/ 791365 h 79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175" h="791365">
                  <a:moveTo>
                    <a:pt x="148891" y="0"/>
                  </a:moveTo>
                  <a:cubicBezTo>
                    <a:pt x="-216342" y="713835"/>
                    <a:pt x="155986" y="664998"/>
                    <a:pt x="560175" y="791365"/>
                  </a:cubicBez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1331953" y="4102030"/>
              <a:ext cx="785237" cy="681005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526763 w 633529"/>
                <a:gd name="connsiteY0" fmla="*/ 0 h 791364"/>
                <a:gd name="connsiteX1" fmla="*/ 0 w 633529"/>
                <a:gd name="connsiteY1" fmla="*/ 791364 h 791364"/>
                <a:gd name="connsiteX0" fmla="*/ 337577 w 469736"/>
                <a:gd name="connsiteY0" fmla="*/ 0 h 681005"/>
                <a:gd name="connsiteX1" fmla="*/ 0 w 469736"/>
                <a:gd name="connsiteY1" fmla="*/ 681005 h 681005"/>
                <a:gd name="connsiteX0" fmla="*/ 353343 w 482957"/>
                <a:gd name="connsiteY0" fmla="*/ 0 h 759833"/>
                <a:gd name="connsiteX1" fmla="*/ 0 w 482957"/>
                <a:gd name="connsiteY1" fmla="*/ 759833 h 759833"/>
                <a:gd name="connsiteX0" fmla="*/ 353343 w 498970"/>
                <a:gd name="connsiteY0" fmla="*/ 0 h 778636"/>
                <a:gd name="connsiteX1" fmla="*/ 0 w 498970"/>
                <a:gd name="connsiteY1" fmla="*/ 759833 h 778636"/>
                <a:gd name="connsiteX0" fmla="*/ 353343 w 801360"/>
                <a:gd name="connsiteY0" fmla="*/ 107 h 772051"/>
                <a:gd name="connsiteX1" fmla="*/ 0 w 801360"/>
                <a:gd name="connsiteY1" fmla="*/ 759940 h 772051"/>
                <a:gd name="connsiteX0" fmla="*/ 353343 w 782995"/>
                <a:gd name="connsiteY0" fmla="*/ 122 h 760181"/>
                <a:gd name="connsiteX1" fmla="*/ 0 w 782995"/>
                <a:gd name="connsiteY1" fmla="*/ 759955 h 760181"/>
                <a:gd name="connsiteX0" fmla="*/ 337578 w 770642"/>
                <a:gd name="connsiteY0" fmla="*/ 135 h 681391"/>
                <a:gd name="connsiteX1" fmla="*/ 0 w 770642"/>
                <a:gd name="connsiteY1" fmla="*/ 681140 h 681391"/>
                <a:gd name="connsiteX0" fmla="*/ 337578 w 787662"/>
                <a:gd name="connsiteY0" fmla="*/ 140 h 681145"/>
                <a:gd name="connsiteX1" fmla="*/ 0 w 787662"/>
                <a:gd name="connsiteY1" fmla="*/ 681145 h 681145"/>
                <a:gd name="connsiteX0" fmla="*/ 337578 w 782921"/>
                <a:gd name="connsiteY0" fmla="*/ 160 h 681165"/>
                <a:gd name="connsiteX1" fmla="*/ 0 w 782921"/>
                <a:gd name="connsiteY1" fmla="*/ 681165 h 681165"/>
                <a:gd name="connsiteX0" fmla="*/ 337578 w 723616"/>
                <a:gd name="connsiteY0" fmla="*/ 0 h 681005"/>
                <a:gd name="connsiteX1" fmla="*/ 0 w 723616"/>
                <a:gd name="connsiteY1" fmla="*/ 681005 h 681005"/>
                <a:gd name="connsiteX0" fmla="*/ 337578 w 768830"/>
                <a:gd name="connsiteY0" fmla="*/ 0 h 681005"/>
                <a:gd name="connsiteX1" fmla="*/ 0 w 768830"/>
                <a:gd name="connsiteY1" fmla="*/ 681005 h 681005"/>
                <a:gd name="connsiteX0" fmla="*/ 337578 w 781740"/>
                <a:gd name="connsiteY0" fmla="*/ 0 h 681005"/>
                <a:gd name="connsiteX1" fmla="*/ 0 w 781740"/>
                <a:gd name="connsiteY1" fmla="*/ 681005 h 681005"/>
                <a:gd name="connsiteX0" fmla="*/ 337578 w 785237"/>
                <a:gd name="connsiteY0" fmla="*/ 0 h 681005"/>
                <a:gd name="connsiteX1" fmla="*/ 0 w 785237"/>
                <a:gd name="connsiteY1" fmla="*/ 681005 h 68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5237" h="681005">
                  <a:moveTo>
                    <a:pt x="337578" y="0"/>
                  </a:moveTo>
                  <a:cubicBezTo>
                    <a:pt x="1265116" y="4387"/>
                    <a:pt x="549626" y="538873"/>
                    <a:pt x="0" y="681005"/>
                  </a:cubicBez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flipH="1">
              <a:off x="645888" y="4156379"/>
              <a:ext cx="750242" cy="1319509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159759 w 712933"/>
                <a:gd name="connsiteY0" fmla="*/ 0 h 833207"/>
                <a:gd name="connsiteX1" fmla="*/ 712933 w 712933"/>
                <a:gd name="connsiteY1" fmla="*/ 791364 h 833207"/>
                <a:gd name="connsiteX0" fmla="*/ 173576 w 655805"/>
                <a:gd name="connsiteY0" fmla="*/ 0 h 827069"/>
                <a:gd name="connsiteX1" fmla="*/ 655805 w 655805"/>
                <a:gd name="connsiteY1" fmla="*/ 783482 h 827069"/>
                <a:gd name="connsiteX0" fmla="*/ 142426 w 624655"/>
                <a:gd name="connsiteY0" fmla="*/ 0 h 822596"/>
                <a:gd name="connsiteX1" fmla="*/ 624655 w 624655"/>
                <a:gd name="connsiteY1" fmla="*/ 783482 h 822596"/>
                <a:gd name="connsiteX0" fmla="*/ 172268 w 528373"/>
                <a:gd name="connsiteY0" fmla="*/ 0 h 828875"/>
                <a:gd name="connsiteX1" fmla="*/ 528373 w 528373"/>
                <a:gd name="connsiteY1" fmla="*/ 791365 h 828875"/>
                <a:gd name="connsiteX0" fmla="*/ 158081 w 569365"/>
                <a:gd name="connsiteY0" fmla="*/ 0 h 828875"/>
                <a:gd name="connsiteX1" fmla="*/ 569365 w 569365"/>
                <a:gd name="connsiteY1" fmla="*/ 791365 h 828875"/>
                <a:gd name="connsiteX0" fmla="*/ 138549 w 549833"/>
                <a:gd name="connsiteY0" fmla="*/ 0 h 791365"/>
                <a:gd name="connsiteX1" fmla="*/ 549833 w 549833"/>
                <a:gd name="connsiteY1" fmla="*/ 791365 h 791365"/>
                <a:gd name="connsiteX0" fmla="*/ 148891 w 560175"/>
                <a:gd name="connsiteY0" fmla="*/ 0 h 791365"/>
                <a:gd name="connsiteX1" fmla="*/ 560175 w 560175"/>
                <a:gd name="connsiteY1" fmla="*/ 791365 h 791365"/>
                <a:gd name="connsiteX0" fmla="*/ 116102 w 732338"/>
                <a:gd name="connsiteY0" fmla="*/ 0 h 1871302"/>
                <a:gd name="connsiteX1" fmla="*/ 732338 w 732338"/>
                <a:gd name="connsiteY1" fmla="*/ 1871302 h 1871302"/>
                <a:gd name="connsiteX0" fmla="*/ 79660 w 696524"/>
                <a:gd name="connsiteY0" fmla="*/ 0 h 1871302"/>
                <a:gd name="connsiteX1" fmla="*/ 695896 w 696524"/>
                <a:gd name="connsiteY1" fmla="*/ 1871302 h 1871302"/>
                <a:gd name="connsiteX0" fmla="*/ 152375 w 769135"/>
                <a:gd name="connsiteY0" fmla="*/ 0 h 1871302"/>
                <a:gd name="connsiteX1" fmla="*/ 768611 w 769135"/>
                <a:gd name="connsiteY1" fmla="*/ 1871302 h 1871302"/>
                <a:gd name="connsiteX0" fmla="*/ 155198 w 771434"/>
                <a:gd name="connsiteY0" fmla="*/ 0 h 1871302"/>
                <a:gd name="connsiteX1" fmla="*/ 771434 w 771434"/>
                <a:gd name="connsiteY1" fmla="*/ 1871302 h 1871302"/>
                <a:gd name="connsiteX0" fmla="*/ 137486 w 753722"/>
                <a:gd name="connsiteY0" fmla="*/ 0 h 1871302"/>
                <a:gd name="connsiteX1" fmla="*/ 753722 w 753722"/>
                <a:gd name="connsiteY1" fmla="*/ 1871302 h 1871302"/>
                <a:gd name="connsiteX0" fmla="*/ 137486 w 753722"/>
                <a:gd name="connsiteY0" fmla="*/ 0 h 1871302"/>
                <a:gd name="connsiteX1" fmla="*/ 753722 w 753722"/>
                <a:gd name="connsiteY1" fmla="*/ 1871302 h 1871302"/>
                <a:gd name="connsiteX0" fmla="*/ 129318 w 840147"/>
                <a:gd name="connsiteY0" fmla="*/ 0 h 1642702"/>
                <a:gd name="connsiteX1" fmla="*/ 840147 w 840147"/>
                <a:gd name="connsiteY1" fmla="*/ 1642702 h 1642702"/>
                <a:gd name="connsiteX0" fmla="*/ 54065 w 764894"/>
                <a:gd name="connsiteY0" fmla="*/ 0 h 1642702"/>
                <a:gd name="connsiteX1" fmla="*/ 764894 w 764894"/>
                <a:gd name="connsiteY1" fmla="*/ 1642702 h 1642702"/>
                <a:gd name="connsiteX0" fmla="*/ 58031 w 768860"/>
                <a:gd name="connsiteY0" fmla="*/ 0 h 1642702"/>
                <a:gd name="connsiteX1" fmla="*/ 768860 w 768860"/>
                <a:gd name="connsiteY1" fmla="*/ 1642702 h 1642702"/>
                <a:gd name="connsiteX0" fmla="*/ 25280 w 736109"/>
                <a:gd name="connsiteY0" fmla="*/ 0 h 1642702"/>
                <a:gd name="connsiteX1" fmla="*/ 736109 w 736109"/>
                <a:gd name="connsiteY1" fmla="*/ 1642702 h 1642702"/>
                <a:gd name="connsiteX0" fmla="*/ 22827 w 733808"/>
                <a:gd name="connsiteY0" fmla="*/ 0 h 1642702"/>
                <a:gd name="connsiteX1" fmla="*/ 733656 w 733808"/>
                <a:gd name="connsiteY1" fmla="*/ 1642702 h 1642702"/>
                <a:gd name="connsiteX0" fmla="*/ 23713 w 734542"/>
                <a:gd name="connsiteY0" fmla="*/ 0 h 1642702"/>
                <a:gd name="connsiteX1" fmla="*/ 734542 w 734542"/>
                <a:gd name="connsiteY1" fmla="*/ 1642702 h 1642702"/>
                <a:gd name="connsiteX0" fmla="*/ 50485 w 761314"/>
                <a:gd name="connsiteY0" fmla="*/ 0 h 1642702"/>
                <a:gd name="connsiteX1" fmla="*/ 761314 w 761314"/>
                <a:gd name="connsiteY1" fmla="*/ 1642702 h 1642702"/>
                <a:gd name="connsiteX0" fmla="*/ 45165 w 764569"/>
                <a:gd name="connsiteY0" fmla="*/ 0 h 1642702"/>
                <a:gd name="connsiteX1" fmla="*/ 755994 w 764569"/>
                <a:gd name="connsiteY1" fmla="*/ 1642702 h 1642702"/>
                <a:gd name="connsiteX0" fmla="*/ 55996 w 775126"/>
                <a:gd name="connsiteY0" fmla="*/ 0 h 1642702"/>
                <a:gd name="connsiteX1" fmla="*/ 766825 w 775126"/>
                <a:gd name="connsiteY1" fmla="*/ 1642702 h 1642702"/>
                <a:gd name="connsiteX0" fmla="*/ 55671 w 782629"/>
                <a:gd name="connsiteY0" fmla="*/ 0 h 1674233"/>
                <a:gd name="connsiteX1" fmla="*/ 774382 w 782629"/>
                <a:gd name="connsiteY1" fmla="*/ 1674233 h 1674233"/>
                <a:gd name="connsiteX0" fmla="*/ 55997 w 775126"/>
                <a:gd name="connsiteY0" fmla="*/ 0 h 1674233"/>
                <a:gd name="connsiteX1" fmla="*/ 766825 w 775126"/>
                <a:gd name="connsiteY1" fmla="*/ 1674233 h 1674233"/>
                <a:gd name="connsiteX0" fmla="*/ 62806 w 781779"/>
                <a:gd name="connsiteY0" fmla="*/ 0 h 1674233"/>
                <a:gd name="connsiteX1" fmla="*/ 773634 w 781779"/>
                <a:gd name="connsiteY1" fmla="*/ 1674233 h 1674233"/>
                <a:gd name="connsiteX0" fmla="*/ 58242 w 777318"/>
                <a:gd name="connsiteY0" fmla="*/ 0 h 1674233"/>
                <a:gd name="connsiteX1" fmla="*/ 769070 w 777318"/>
                <a:gd name="connsiteY1" fmla="*/ 1674233 h 1674233"/>
                <a:gd name="connsiteX0" fmla="*/ 57249 w 799817"/>
                <a:gd name="connsiteY0" fmla="*/ 0 h 1335275"/>
                <a:gd name="connsiteX1" fmla="*/ 791726 w 799817"/>
                <a:gd name="connsiteY1" fmla="*/ 1335275 h 1335275"/>
                <a:gd name="connsiteX0" fmla="*/ 4178 w 748756"/>
                <a:gd name="connsiteY0" fmla="*/ 0 h 1335275"/>
                <a:gd name="connsiteX1" fmla="*/ 738655 w 748756"/>
                <a:gd name="connsiteY1" fmla="*/ 1335275 h 1335275"/>
                <a:gd name="connsiteX0" fmla="*/ 0 w 827058"/>
                <a:gd name="connsiteY0" fmla="*/ 227831 h 1563106"/>
                <a:gd name="connsiteX1" fmla="*/ 734477 w 827058"/>
                <a:gd name="connsiteY1" fmla="*/ 1563106 h 1563106"/>
                <a:gd name="connsiteX0" fmla="*/ 0 w 805210"/>
                <a:gd name="connsiteY0" fmla="*/ 215722 h 1645590"/>
                <a:gd name="connsiteX1" fmla="*/ 702946 w 805210"/>
                <a:gd name="connsiteY1" fmla="*/ 1645590 h 1645590"/>
                <a:gd name="connsiteX0" fmla="*/ 0 w 838282"/>
                <a:gd name="connsiteY0" fmla="*/ 229971 h 1549480"/>
                <a:gd name="connsiteX1" fmla="*/ 750242 w 838282"/>
                <a:gd name="connsiteY1" fmla="*/ 1549480 h 1549480"/>
                <a:gd name="connsiteX0" fmla="*/ 0 w 770085"/>
                <a:gd name="connsiteY0" fmla="*/ 0 h 1319509"/>
                <a:gd name="connsiteX1" fmla="*/ 750242 w 770085"/>
                <a:gd name="connsiteY1" fmla="*/ 1319509 h 1319509"/>
                <a:gd name="connsiteX0" fmla="*/ 0 w 751270"/>
                <a:gd name="connsiteY0" fmla="*/ 0 h 1319509"/>
                <a:gd name="connsiteX1" fmla="*/ 750242 w 751270"/>
                <a:gd name="connsiteY1" fmla="*/ 1319509 h 1319509"/>
                <a:gd name="connsiteX0" fmla="*/ 0 w 751003"/>
                <a:gd name="connsiteY0" fmla="*/ 0 h 1319509"/>
                <a:gd name="connsiteX1" fmla="*/ 750242 w 751003"/>
                <a:gd name="connsiteY1" fmla="*/ 1319509 h 1319509"/>
                <a:gd name="connsiteX0" fmla="*/ 0 w 1108774"/>
                <a:gd name="connsiteY0" fmla="*/ 0 h 1319509"/>
                <a:gd name="connsiteX1" fmla="*/ 750242 w 1108774"/>
                <a:gd name="connsiteY1" fmla="*/ 1319509 h 1319509"/>
                <a:gd name="connsiteX0" fmla="*/ 0 w 750242"/>
                <a:gd name="connsiteY0" fmla="*/ 0 h 1319509"/>
                <a:gd name="connsiteX1" fmla="*/ 750242 w 750242"/>
                <a:gd name="connsiteY1" fmla="*/ 1319509 h 131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0242" h="1319509">
                  <a:moveTo>
                    <a:pt x="0" y="0"/>
                  </a:moveTo>
                  <a:cubicBezTo>
                    <a:pt x="334258" y="395480"/>
                    <a:pt x="603281" y="512321"/>
                    <a:pt x="750242" y="1319509"/>
                  </a:cubicBez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7435" y="4885177"/>
            <a:ext cx="1137762" cy="1088157"/>
            <a:chOff x="1040127" y="4911573"/>
            <a:chExt cx="1137762" cy="1088157"/>
          </a:xfrm>
        </p:grpSpPr>
        <p:sp>
          <p:nvSpPr>
            <p:cNvPr id="56" name="Freeform 55"/>
            <p:cNvSpPr/>
            <p:nvPr/>
          </p:nvSpPr>
          <p:spPr>
            <a:xfrm flipH="1">
              <a:off x="1040127" y="5620482"/>
              <a:ext cx="566452" cy="379248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0 w 963079"/>
                <a:gd name="connsiteY0" fmla="*/ 244055 h 318088"/>
                <a:gd name="connsiteX1" fmla="*/ 963079 w 963079"/>
                <a:gd name="connsiteY1" fmla="*/ 318088 h 318088"/>
                <a:gd name="connsiteX0" fmla="*/ 0 w 332459"/>
                <a:gd name="connsiteY0" fmla="*/ 513840 h 513840"/>
                <a:gd name="connsiteX1" fmla="*/ 332459 w 332459"/>
                <a:gd name="connsiteY1" fmla="*/ 162204 h 513840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63991"/>
                <a:gd name="connsiteY0" fmla="*/ 406815 h 406815"/>
                <a:gd name="connsiteX1" fmla="*/ 363991 w 363991"/>
                <a:gd name="connsiteY1" fmla="*/ 0 h 406815"/>
                <a:gd name="connsiteX0" fmla="*/ 511232 w 525481"/>
                <a:gd name="connsiteY0" fmla="*/ 175 h 317148"/>
                <a:gd name="connsiteX1" fmla="*/ 8949 w 525481"/>
                <a:gd name="connsiteY1" fmla="*/ 219002 h 317148"/>
                <a:gd name="connsiteX0" fmla="*/ 518095 w 518095"/>
                <a:gd name="connsiteY0" fmla="*/ 0 h 326129"/>
                <a:gd name="connsiteX1" fmla="*/ 15812 w 518095"/>
                <a:gd name="connsiteY1" fmla="*/ 218827 h 326129"/>
                <a:gd name="connsiteX0" fmla="*/ 502283 w 502283"/>
                <a:gd name="connsiteY0" fmla="*/ 0 h 218827"/>
                <a:gd name="connsiteX1" fmla="*/ 0 w 502283"/>
                <a:gd name="connsiteY1" fmla="*/ 218827 h 218827"/>
                <a:gd name="connsiteX0" fmla="*/ 566452 w 566452"/>
                <a:gd name="connsiteY0" fmla="*/ 0 h 379248"/>
                <a:gd name="connsiteX1" fmla="*/ 0 w 566452"/>
                <a:gd name="connsiteY1" fmla="*/ 379248 h 379248"/>
                <a:gd name="connsiteX0" fmla="*/ 566452 w 566452"/>
                <a:gd name="connsiteY0" fmla="*/ 0 h 379248"/>
                <a:gd name="connsiteX1" fmla="*/ 0 w 566452"/>
                <a:gd name="connsiteY1" fmla="*/ 379248 h 379248"/>
                <a:gd name="connsiteX0" fmla="*/ 566452 w 566452"/>
                <a:gd name="connsiteY0" fmla="*/ 0 h 379248"/>
                <a:gd name="connsiteX1" fmla="*/ 0 w 566452"/>
                <a:gd name="connsiteY1" fmla="*/ 379248 h 3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452" h="379248">
                  <a:moveTo>
                    <a:pt x="566452" y="0"/>
                  </a:moveTo>
                  <a:cubicBezTo>
                    <a:pt x="449318" y="12684"/>
                    <a:pt x="256166" y="-35600"/>
                    <a:pt x="0" y="379248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flipH="1">
              <a:off x="1291037" y="5162243"/>
              <a:ext cx="194752" cy="672616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0 w 963079"/>
                <a:gd name="connsiteY0" fmla="*/ 244055 h 318088"/>
                <a:gd name="connsiteX1" fmla="*/ 963079 w 963079"/>
                <a:gd name="connsiteY1" fmla="*/ 318088 h 318088"/>
                <a:gd name="connsiteX0" fmla="*/ 0 w 332459"/>
                <a:gd name="connsiteY0" fmla="*/ 513840 h 513840"/>
                <a:gd name="connsiteX1" fmla="*/ 332459 w 332459"/>
                <a:gd name="connsiteY1" fmla="*/ 162204 h 513840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63991"/>
                <a:gd name="connsiteY0" fmla="*/ 406815 h 406815"/>
                <a:gd name="connsiteX1" fmla="*/ 363991 w 363991"/>
                <a:gd name="connsiteY1" fmla="*/ 0 h 406815"/>
                <a:gd name="connsiteX0" fmla="*/ 17000 w 56997"/>
                <a:gd name="connsiteY0" fmla="*/ 769422 h 769422"/>
                <a:gd name="connsiteX1" fmla="*/ 26266 w 56997"/>
                <a:gd name="connsiteY1" fmla="*/ 0 h 769422"/>
                <a:gd name="connsiteX0" fmla="*/ 0 w 111742"/>
                <a:gd name="connsiteY0" fmla="*/ 800953 h 800953"/>
                <a:gd name="connsiteX1" fmla="*/ 111742 w 111742"/>
                <a:gd name="connsiteY1" fmla="*/ 0 h 800953"/>
                <a:gd name="connsiteX0" fmla="*/ 30583 w 142325"/>
                <a:gd name="connsiteY0" fmla="*/ 800953 h 800953"/>
                <a:gd name="connsiteX1" fmla="*/ 142325 w 142325"/>
                <a:gd name="connsiteY1" fmla="*/ 0 h 800953"/>
                <a:gd name="connsiteX0" fmla="*/ 42829 w 154571"/>
                <a:gd name="connsiteY0" fmla="*/ 800953 h 800953"/>
                <a:gd name="connsiteX1" fmla="*/ 154571 w 154571"/>
                <a:gd name="connsiteY1" fmla="*/ 0 h 800953"/>
                <a:gd name="connsiteX0" fmla="*/ 21952 w 133694"/>
                <a:gd name="connsiteY0" fmla="*/ 800953 h 800953"/>
                <a:gd name="connsiteX1" fmla="*/ 133694 w 133694"/>
                <a:gd name="connsiteY1" fmla="*/ 0 h 800953"/>
                <a:gd name="connsiteX0" fmla="*/ 14721 w 238758"/>
                <a:gd name="connsiteY0" fmla="*/ 688658 h 688658"/>
                <a:gd name="connsiteX1" fmla="*/ 238758 w 238758"/>
                <a:gd name="connsiteY1" fmla="*/ 0 h 688658"/>
                <a:gd name="connsiteX0" fmla="*/ 0 w 224037"/>
                <a:gd name="connsiteY0" fmla="*/ 688658 h 688658"/>
                <a:gd name="connsiteX1" fmla="*/ 224037 w 224037"/>
                <a:gd name="connsiteY1" fmla="*/ 0 h 688658"/>
                <a:gd name="connsiteX0" fmla="*/ 0 w 231905"/>
                <a:gd name="connsiteY0" fmla="*/ 688658 h 688658"/>
                <a:gd name="connsiteX1" fmla="*/ 224037 w 231905"/>
                <a:gd name="connsiteY1" fmla="*/ 0 h 688658"/>
                <a:gd name="connsiteX0" fmla="*/ 0 w 209800"/>
                <a:gd name="connsiteY0" fmla="*/ 672616 h 672616"/>
                <a:gd name="connsiteX1" fmla="*/ 191953 w 209800"/>
                <a:gd name="connsiteY1" fmla="*/ 0 h 672616"/>
                <a:gd name="connsiteX0" fmla="*/ 0 w 192109"/>
                <a:gd name="connsiteY0" fmla="*/ 672616 h 672616"/>
                <a:gd name="connsiteX1" fmla="*/ 191953 w 192109"/>
                <a:gd name="connsiteY1" fmla="*/ 0 h 672616"/>
                <a:gd name="connsiteX0" fmla="*/ 0 w 194752"/>
                <a:gd name="connsiteY0" fmla="*/ 672616 h 672616"/>
                <a:gd name="connsiteX1" fmla="*/ 191953 w 194752"/>
                <a:gd name="connsiteY1" fmla="*/ 0 h 67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752" h="672616">
                  <a:moveTo>
                    <a:pt x="0" y="672616"/>
                  </a:moveTo>
                  <a:cubicBezTo>
                    <a:pt x="231369" y="448680"/>
                    <a:pt x="192552" y="258229"/>
                    <a:pt x="191953" y="0"/>
                  </a:cubicBezTo>
                </a:path>
              </a:pathLst>
            </a:custGeom>
            <a:noFill/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flipH="1">
              <a:off x="1375211" y="4911573"/>
              <a:ext cx="802678" cy="860743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0 w 963079"/>
                <a:gd name="connsiteY0" fmla="*/ 244055 h 318088"/>
                <a:gd name="connsiteX1" fmla="*/ 963079 w 963079"/>
                <a:gd name="connsiteY1" fmla="*/ 318088 h 318088"/>
                <a:gd name="connsiteX0" fmla="*/ 0 w 332459"/>
                <a:gd name="connsiteY0" fmla="*/ 513840 h 513840"/>
                <a:gd name="connsiteX1" fmla="*/ 332459 w 332459"/>
                <a:gd name="connsiteY1" fmla="*/ 162204 h 513840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32459"/>
                <a:gd name="connsiteY0" fmla="*/ 351636 h 351636"/>
                <a:gd name="connsiteX1" fmla="*/ 332459 w 332459"/>
                <a:gd name="connsiteY1" fmla="*/ 0 h 351636"/>
                <a:gd name="connsiteX0" fmla="*/ 0 w 363991"/>
                <a:gd name="connsiteY0" fmla="*/ 406815 h 406815"/>
                <a:gd name="connsiteX1" fmla="*/ 363991 w 363991"/>
                <a:gd name="connsiteY1" fmla="*/ 0 h 406815"/>
                <a:gd name="connsiteX0" fmla="*/ 0 w 1436046"/>
                <a:gd name="connsiteY0" fmla="*/ 178215 h 203278"/>
                <a:gd name="connsiteX1" fmla="*/ 1436046 w 1436046"/>
                <a:gd name="connsiteY1" fmla="*/ 0 h 203278"/>
                <a:gd name="connsiteX0" fmla="*/ 0 w 1436046"/>
                <a:gd name="connsiteY0" fmla="*/ 178215 h 719394"/>
                <a:gd name="connsiteX1" fmla="*/ 1436046 w 1436046"/>
                <a:gd name="connsiteY1" fmla="*/ 0 h 719394"/>
                <a:gd name="connsiteX0" fmla="*/ 0 w 551470"/>
                <a:gd name="connsiteY0" fmla="*/ 714242 h 1138691"/>
                <a:gd name="connsiteX1" fmla="*/ 458584 w 551470"/>
                <a:gd name="connsiteY1" fmla="*/ 0 h 1138691"/>
                <a:gd name="connsiteX0" fmla="*/ 0 w 1444524"/>
                <a:gd name="connsiteY0" fmla="*/ 714242 h 1151131"/>
                <a:gd name="connsiteX1" fmla="*/ 458584 w 1444524"/>
                <a:gd name="connsiteY1" fmla="*/ 0 h 1151131"/>
                <a:gd name="connsiteX0" fmla="*/ 0 w 1470942"/>
                <a:gd name="connsiteY0" fmla="*/ 714242 h 1061367"/>
                <a:gd name="connsiteX1" fmla="*/ 458584 w 1470942"/>
                <a:gd name="connsiteY1" fmla="*/ 0 h 1061367"/>
                <a:gd name="connsiteX0" fmla="*/ 0 w 1460677"/>
                <a:gd name="connsiteY0" fmla="*/ 714242 h 1057934"/>
                <a:gd name="connsiteX1" fmla="*/ 458584 w 1460677"/>
                <a:gd name="connsiteY1" fmla="*/ 0 h 1057934"/>
                <a:gd name="connsiteX0" fmla="*/ 0 w 1393438"/>
                <a:gd name="connsiteY0" fmla="*/ 714242 h 1134651"/>
                <a:gd name="connsiteX1" fmla="*/ 458584 w 1393438"/>
                <a:gd name="connsiteY1" fmla="*/ 0 h 1134651"/>
                <a:gd name="connsiteX0" fmla="*/ 1394279 w 1894665"/>
                <a:gd name="connsiteY0" fmla="*/ 0 h 1273063"/>
                <a:gd name="connsiteX1" fmla="*/ 0 w 1894665"/>
                <a:gd name="connsiteY1" fmla="*/ 930074 h 1273063"/>
                <a:gd name="connsiteX0" fmla="*/ 0 w 1145311"/>
                <a:gd name="connsiteY0" fmla="*/ 0 h 1148519"/>
                <a:gd name="connsiteX1" fmla="*/ 81594 w 1145311"/>
                <a:gd name="connsiteY1" fmla="*/ 769653 h 1148519"/>
                <a:gd name="connsiteX0" fmla="*/ 0 w 759611"/>
                <a:gd name="connsiteY0" fmla="*/ 0 h 927914"/>
                <a:gd name="connsiteX1" fmla="*/ 81594 w 759611"/>
                <a:gd name="connsiteY1" fmla="*/ 769653 h 927914"/>
                <a:gd name="connsiteX0" fmla="*/ 0 w 801788"/>
                <a:gd name="connsiteY0" fmla="*/ 0 h 885666"/>
                <a:gd name="connsiteX1" fmla="*/ 81594 w 801788"/>
                <a:gd name="connsiteY1" fmla="*/ 769653 h 885666"/>
                <a:gd name="connsiteX0" fmla="*/ 0 w 817126"/>
                <a:gd name="connsiteY0" fmla="*/ 0 h 888916"/>
                <a:gd name="connsiteX1" fmla="*/ 81594 w 817126"/>
                <a:gd name="connsiteY1" fmla="*/ 769653 h 888916"/>
                <a:gd name="connsiteX0" fmla="*/ 0 w 820999"/>
                <a:gd name="connsiteY0" fmla="*/ 0 h 861915"/>
                <a:gd name="connsiteX1" fmla="*/ 89615 w 820999"/>
                <a:gd name="connsiteY1" fmla="*/ 737569 h 861915"/>
                <a:gd name="connsiteX0" fmla="*/ 0 w 802678"/>
                <a:gd name="connsiteY0" fmla="*/ 0 h 860743"/>
                <a:gd name="connsiteX1" fmla="*/ 89615 w 802678"/>
                <a:gd name="connsiteY1" fmla="*/ 737569 h 86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2678" h="860743">
                  <a:moveTo>
                    <a:pt x="0" y="0"/>
                  </a:moveTo>
                  <a:cubicBezTo>
                    <a:pt x="1119629" y="705952"/>
                    <a:pt x="990784" y="1067294"/>
                    <a:pt x="89615" y="737569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428301" y="5919793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1974568" y="5383053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OM</a:t>
            </a:r>
            <a:endParaRPr lang="en-US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77351" y="2681741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OM</a:t>
            </a:r>
            <a:endParaRPr lang="en-US" sz="2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2174674" y="115637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</a:t>
            </a:r>
            <a:r>
              <a:rPr lang="en-US" sz="2000" b="1" baseline="-25000" dirty="0" smtClean="0"/>
              <a:t>2</a:t>
            </a:r>
            <a:endParaRPr lang="en-US" sz="2000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1409572" y="1510168"/>
            <a:ext cx="1555072" cy="1736271"/>
            <a:chOff x="1532264" y="1536565"/>
            <a:chExt cx="1555072" cy="1736270"/>
          </a:xfrm>
        </p:grpSpPr>
        <p:sp>
          <p:nvSpPr>
            <p:cNvPr id="64" name="Freeform 63"/>
            <p:cNvSpPr/>
            <p:nvPr/>
          </p:nvSpPr>
          <p:spPr>
            <a:xfrm flipH="1">
              <a:off x="1543186" y="2511619"/>
              <a:ext cx="326812" cy="761216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  <a:gd name="connsiteX0" fmla="*/ 477244 w 477244"/>
                <a:gd name="connsiteY0" fmla="*/ 0 h 689026"/>
                <a:gd name="connsiteX1" fmla="*/ 44797 w 477244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9103 w 58189"/>
                <a:gd name="connsiteY0" fmla="*/ 0 h 721111"/>
                <a:gd name="connsiteX1" fmla="*/ 49793 w 58189"/>
                <a:gd name="connsiteY1" fmla="*/ 721111 h 721111"/>
                <a:gd name="connsiteX0" fmla="*/ 302171 w 302861"/>
                <a:gd name="connsiteY0" fmla="*/ 0 h 721111"/>
                <a:gd name="connsiteX1" fmla="*/ 302861 w 302861"/>
                <a:gd name="connsiteY1" fmla="*/ 721111 h 721111"/>
                <a:gd name="connsiteX0" fmla="*/ 105268 w 466906"/>
                <a:gd name="connsiteY0" fmla="*/ 0 h 793300"/>
                <a:gd name="connsiteX1" fmla="*/ 466906 w 466906"/>
                <a:gd name="connsiteY1" fmla="*/ 793300 h 793300"/>
                <a:gd name="connsiteX0" fmla="*/ 248953 w 329854"/>
                <a:gd name="connsiteY0" fmla="*/ 0 h 761216"/>
                <a:gd name="connsiteX1" fmla="*/ 329854 w 329854"/>
                <a:gd name="connsiteY1" fmla="*/ 761216 h 761216"/>
                <a:gd name="connsiteX0" fmla="*/ 161304 w 242205"/>
                <a:gd name="connsiteY0" fmla="*/ 0 h 761216"/>
                <a:gd name="connsiteX1" fmla="*/ 242205 w 242205"/>
                <a:gd name="connsiteY1" fmla="*/ 761216 h 761216"/>
                <a:gd name="connsiteX0" fmla="*/ 214746 w 295647"/>
                <a:gd name="connsiteY0" fmla="*/ 0 h 761216"/>
                <a:gd name="connsiteX1" fmla="*/ 295647 w 295647"/>
                <a:gd name="connsiteY1" fmla="*/ 761216 h 761216"/>
                <a:gd name="connsiteX0" fmla="*/ 245911 w 326812"/>
                <a:gd name="connsiteY0" fmla="*/ 0 h 761216"/>
                <a:gd name="connsiteX1" fmla="*/ 326812 w 326812"/>
                <a:gd name="connsiteY1" fmla="*/ 761216 h 7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6812" h="761216">
                  <a:moveTo>
                    <a:pt x="245911" y="0"/>
                  </a:moveTo>
                  <a:cubicBezTo>
                    <a:pt x="17868" y="83216"/>
                    <a:pt x="-202534" y="188022"/>
                    <a:pt x="326812" y="761216"/>
                  </a:cubicBez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 flipH="1">
              <a:off x="1532264" y="1552604"/>
              <a:ext cx="480449" cy="681005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  <a:gd name="connsiteX0" fmla="*/ 477244 w 477244"/>
                <a:gd name="connsiteY0" fmla="*/ 0 h 689026"/>
                <a:gd name="connsiteX1" fmla="*/ 44797 w 477244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22147 w 346952"/>
                <a:gd name="connsiteY0" fmla="*/ 0 h 624857"/>
                <a:gd name="connsiteX1" fmla="*/ 343679 w 346952"/>
                <a:gd name="connsiteY1" fmla="*/ 624857 h 624857"/>
                <a:gd name="connsiteX0" fmla="*/ 31410 w 352942"/>
                <a:gd name="connsiteY0" fmla="*/ 0 h 624857"/>
                <a:gd name="connsiteX1" fmla="*/ 352942 w 352942"/>
                <a:gd name="connsiteY1" fmla="*/ 624857 h 624857"/>
                <a:gd name="connsiteX0" fmla="*/ 0 w 321532"/>
                <a:gd name="connsiteY0" fmla="*/ 0 h 624857"/>
                <a:gd name="connsiteX1" fmla="*/ 321532 w 321532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81381 w 354787"/>
                <a:gd name="connsiteY0" fmla="*/ 0 h 681005"/>
                <a:gd name="connsiteX1" fmla="*/ 354787 w 354787"/>
                <a:gd name="connsiteY1" fmla="*/ 681005 h 681005"/>
                <a:gd name="connsiteX0" fmla="*/ 152268 w 425674"/>
                <a:gd name="connsiteY0" fmla="*/ 0 h 681005"/>
                <a:gd name="connsiteX1" fmla="*/ 425674 w 425674"/>
                <a:gd name="connsiteY1" fmla="*/ 681005 h 681005"/>
                <a:gd name="connsiteX0" fmla="*/ 207043 w 480449"/>
                <a:gd name="connsiteY0" fmla="*/ 0 h 681005"/>
                <a:gd name="connsiteX1" fmla="*/ 480449 w 480449"/>
                <a:gd name="connsiteY1" fmla="*/ 681005 h 68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449" h="681005">
                  <a:moveTo>
                    <a:pt x="207043" y="0"/>
                  </a:moveTo>
                  <a:cubicBezTo>
                    <a:pt x="-85169" y="476248"/>
                    <a:pt x="-129107" y="516885"/>
                    <a:pt x="480449" y="681005"/>
                  </a:cubicBez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 flipH="1">
              <a:off x="2000483" y="1893005"/>
              <a:ext cx="1048449" cy="837911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  <a:gd name="connsiteX0" fmla="*/ 477244 w 477244"/>
                <a:gd name="connsiteY0" fmla="*/ 0 h 689026"/>
                <a:gd name="connsiteX1" fmla="*/ 44797 w 477244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22147 w 346952"/>
                <a:gd name="connsiteY0" fmla="*/ 0 h 624857"/>
                <a:gd name="connsiteX1" fmla="*/ 343679 w 346952"/>
                <a:gd name="connsiteY1" fmla="*/ 624857 h 624857"/>
                <a:gd name="connsiteX0" fmla="*/ 31410 w 352942"/>
                <a:gd name="connsiteY0" fmla="*/ 0 h 624857"/>
                <a:gd name="connsiteX1" fmla="*/ 352942 w 352942"/>
                <a:gd name="connsiteY1" fmla="*/ 624857 h 624857"/>
                <a:gd name="connsiteX0" fmla="*/ 0 w 321532"/>
                <a:gd name="connsiteY0" fmla="*/ 0 h 624857"/>
                <a:gd name="connsiteX1" fmla="*/ 321532 w 321532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81381 w 354787"/>
                <a:gd name="connsiteY0" fmla="*/ 0 h 681005"/>
                <a:gd name="connsiteX1" fmla="*/ 354787 w 354787"/>
                <a:gd name="connsiteY1" fmla="*/ 681005 h 681005"/>
                <a:gd name="connsiteX0" fmla="*/ 11081 w 1375350"/>
                <a:gd name="connsiteY0" fmla="*/ 0 h 231826"/>
                <a:gd name="connsiteX1" fmla="*/ 1375350 w 1375350"/>
                <a:gd name="connsiteY1" fmla="*/ 231826 h 231826"/>
                <a:gd name="connsiteX0" fmla="*/ 0 w 1364269"/>
                <a:gd name="connsiteY0" fmla="*/ 222801 h 454627"/>
                <a:gd name="connsiteX1" fmla="*/ 1364269 w 1364269"/>
                <a:gd name="connsiteY1" fmla="*/ 454627 h 454627"/>
                <a:gd name="connsiteX0" fmla="*/ 0 w 514038"/>
                <a:gd name="connsiteY0" fmla="*/ 159105 h 719794"/>
                <a:gd name="connsiteX1" fmla="*/ 514038 w 514038"/>
                <a:gd name="connsiteY1" fmla="*/ 719794 h 719794"/>
                <a:gd name="connsiteX0" fmla="*/ 0 w 952198"/>
                <a:gd name="connsiteY0" fmla="*/ 242920 h 803609"/>
                <a:gd name="connsiteX1" fmla="*/ 514038 w 952198"/>
                <a:gd name="connsiteY1" fmla="*/ 803609 h 803609"/>
                <a:gd name="connsiteX0" fmla="*/ 0 w 1100614"/>
                <a:gd name="connsiteY0" fmla="*/ 260732 h 821421"/>
                <a:gd name="connsiteX1" fmla="*/ 514038 w 1100614"/>
                <a:gd name="connsiteY1" fmla="*/ 821421 h 821421"/>
                <a:gd name="connsiteX0" fmla="*/ 0 w 1055774"/>
                <a:gd name="connsiteY0" fmla="*/ 246483 h 807172"/>
                <a:gd name="connsiteX1" fmla="*/ 514038 w 1055774"/>
                <a:gd name="connsiteY1" fmla="*/ 807172 h 807172"/>
                <a:gd name="connsiteX0" fmla="*/ 0 w 1147328"/>
                <a:gd name="connsiteY0" fmla="*/ 244306 h 813016"/>
                <a:gd name="connsiteX1" fmla="*/ 642375 w 1147328"/>
                <a:gd name="connsiteY1" fmla="*/ 813016 h 813016"/>
                <a:gd name="connsiteX0" fmla="*/ 0 w 1008381"/>
                <a:gd name="connsiteY0" fmla="*/ 235280 h 803990"/>
                <a:gd name="connsiteX1" fmla="*/ 642375 w 1008381"/>
                <a:gd name="connsiteY1" fmla="*/ 803990 h 803990"/>
                <a:gd name="connsiteX0" fmla="*/ 0 w 1037754"/>
                <a:gd name="connsiteY0" fmla="*/ 233237 h 809968"/>
                <a:gd name="connsiteX1" fmla="*/ 682481 w 1037754"/>
                <a:gd name="connsiteY1" fmla="*/ 809968 h 809968"/>
                <a:gd name="connsiteX0" fmla="*/ 0 w 1048449"/>
                <a:gd name="connsiteY0" fmla="*/ 261180 h 837911"/>
                <a:gd name="connsiteX1" fmla="*/ 682481 w 1048449"/>
                <a:gd name="connsiteY1" fmla="*/ 837911 h 83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8449" h="837911">
                  <a:moveTo>
                    <a:pt x="0" y="261180"/>
                  </a:moveTo>
                  <a:cubicBezTo>
                    <a:pt x="918967" y="-225098"/>
                    <a:pt x="1444525" y="-32062"/>
                    <a:pt x="682481" y="837911"/>
                  </a:cubicBez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1856036" y="2263036"/>
              <a:ext cx="1231300" cy="654702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  <a:gd name="connsiteX0" fmla="*/ 477244 w 477244"/>
                <a:gd name="connsiteY0" fmla="*/ 0 h 689026"/>
                <a:gd name="connsiteX1" fmla="*/ 44797 w 477244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22147 w 346952"/>
                <a:gd name="connsiteY0" fmla="*/ 0 h 624857"/>
                <a:gd name="connsiteX1" fmla="*/ 343679 w 346952"/>
                <a:gd name="connsiteY1" fmla="*/ 624857 h 624857"/>
                <a:gd name="connsiteX0" fmla="*/ 31410 w 352942"/>
                <a:gd name="connsiteY0" fmla="*/ 0 h 624857"/>
                <a:gd name="connsiteX1" fmla="*/ 352942 w 352942"/>
                <a:gd name="connsiteY1" fmla="*/ 624857 h 624857"/>
                <a:gd name="connsiteX0" fmla="*/ 0 w 321532"/>
                <a:gd name="connsiteY0" fmla="*/ 0 h 624857"/>
                <a:gd name="connsiteX1" fmla="*/ 321532 w 321532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81381 w 354787"/>
                <a:gd name="connsiteY0" fmla="*/ 0 h 681005"/>
                <a:gd name="connsiteX1" fmla="*/ 354787 w 354787"/>
                <a:gd name="connsiteY1" fmla="*/ 681005 h 681005"/>
                <a:gd name="connsiteX0" fmla="*/ 11081 w 1375350"/>
                <a:gd name="connsiteY0" fmla="*/ 0 h 231826"/>
                <a:gd name="connsiteX1" fmla="*/ 1375350 w 1375350"/>
                <a:gd name="connsiteY1" fmla="*/ 231826 h 231826"/>
                <a:gd name="connsiteX0" fmla="*/ 0 w 1364269"/>
                <a:gd name="connsiteY0" fmla="*/ 222801 h 454627"/>
                <a:gd name="connsiteX1" fmla="*/ 1364269 w 1364269"/>
                <a:gd name="connsiteY1" fmla="*/ 454627 h 454627"/>
                <a:gd name="connsiteX0" fmla="*/ 0 w 514038"/>
                <a:gd name="connsiteY0" fmla="*/ 159105 h 719794"/>
                <a:gd name="connsiteX1" fmla="*/ 514038 w 514038"/>
                <a:gd name="connsiteY1" fmla="*/ 719794 h 719794"/>
                <a:gd name="connsiteX0" fmla="*/ 0 w 952198"/>
                <a:gd name="connsiteY0" fmla="*/ 242920 h 803609"/>
                <a:gd name="connsiteX1" fmla="*/ 514038 w 952198"/>
                <a:gd name="connsiteY1" fmla="*/ 803609 h 803609"/>
                <a:gd name="connsiteX0" fmla="*/ 0 w 1100614"/>
                <a:gd name="connsiteY0" fmla="*/ 260732 h 821421"/>
                <a:gd name="connsiteX1" fmla="*/ 514038 w 1100614"/>
                <a:gd name="connsiteY1" fmla="*/ 821421 h 821421"/>
                <a:gd name="connsiteX0" fmla="*/ 0 w 1055774"/>
                <a:gd name="connsiteY0" fmla="*/ 246483 h 807172"/>
                <a:gd name="connsiteX1" fmla="*/ 514038 w 1055774"/>
                <a:gd name="connsiteY1" fmla="*/ 807172 h 807172"/>
                <a:gd name="connsiteX0" fmla="*/ 0 w 1147328"/>
                <a:gd name="connsiteY0" fmla="*/ 244306 h 813016"/>
                <a:gd name="connsiteX1" fmla="*/ 642375 w 1147328"/>
                <a:gd name="connsiteY1" fmla="*/ 813016 h 813016"/>
                <a:gd name="connsiteX0" fmla="*/ 0 w 1008381"/>
                <a:gd name="connsiteY0" fmla="*/ 235280 h 803990"/>
                <a:gd name="connsiteX1" fmla="*/ 642375 w 1008381"/>
                <a:gd name="connsiteY1" fmla="*/ 803990 h 803990"/>
                <a:gd name="connsiteX0" fmla="*/ 0 w 1037754"/>
                <a:gd name="connsiteY0" fmla="*/ 233237 h 809968"/>
                <a:gd name="connsiteX1" fmla="*/ 682481 w 1037754"/>
                <a:gd name="connsiteY1" fmla="*/ 809968 h 809968"/>
                <a:gd name="connsiteX0" fmla="*/ 0 w 1048449"/>
                <a:gd name="connsiteY0" fmla="*/ 261180 h 837911"/>
                <a:gd name="connsiteX1" fmla="*/ 682481 w 1048449"/>
                <a:gd name="connsiteY1" fmla="*/ 837911 h 837911"/>
                <a:gd name="connsiteX0" fmla="*/ 0 w 1214898"/>
                <a:gd name="connsiteY0" fmla="*/ 273310 h 809936"/>
                <a:gd name="connsiteX1" fmla="*/ 899049 w 1214898"/>
                <a:gd name="connsiteY1" fmla="*/ 809936 h 809936"/>
                <a:gd name="connsiteX0" fmla="*/ 0 w 1250121"/>
                <a:gd name="connsiteY0" fmla="*/ 160688 h 697314"/>
                <a:gd name="connsiteX1" fmla="*/ 899049 w 1250121"/>
                <a:gd name="connsiteY1" fmla="*/ 697314 h 697314"/>
                <a:gd name="connsiteX0" fmla="*/ 0 w 1212256"/>
                <a:gd name="connsiteY0" fmla="*/ 154195 h 738948"/>
                <a:gd name="connsiteX1" fmla="*/ 850922 w 1212256"/>
                <a:gd name="connsiteY1" fmla="*/ 738948 h 738948"/>
                <a:gd name="connsiteX0" fmla="*/ 0 w 1231300"/>
                <a:gd name="connsiteY0" fmla="*/ 69949 h 654702"/>
                <a:gd name="connsiteX1" fmla="*/ 850922 w 1231300"/>
                <a:gd name="connsiteY1" fmla="*/ 654702 h 65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300" h="654702">
                  <a:moveTo>
                    <a:pt x="0" y="69949"/>
                  </a:moveTo>
                  <a:cubicBezTo>
                    <a:pt x="1015219" y="-199761"/>
                    <a:pt x="1693177" y="378287"/>
                    <a:pt x="850922" y="654702"/>
                  </a:cubicBez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flipH="1">
              <a:off x="1830036" y="1536565"/>
              <a:ext cx="561169" cy="1146226"/>
            </a:xfrm>
            <a:custGeom>
              <a:avLst/>
              <a:gdLst>
                <a:gd name="connsiteX0" fmla="*/ 0 w 1932495"/>
                <a:gd name="connsiteY0" fmla="*/ 0 h 56560"/>
                <a:gd name="connsiteX1" fmla="*/ 1932495 w 1932495"/>
                <a:gd name="connsiteY1" fmla="*/ 56560 h 56560"/>
                <a:gd name="connsiteX0" fmla="*/ 0 w 1932495"/>
                <a:gd name="connsiteY0" fmla="*/ 122266 h 178826"/>
                <a:gd name="connsiteX1" fmla="*/ 1932495 w 1932495"/>
                <a:gd name="connsiteY1" fmla="*/ 178826 h 178826"/>
                <a:gd name="connsiteX0" fmla="*/ 0 w 1838227"/>
                <a:gd name="connsiteY0" fmla="*/ 115678 h 181665"/>
                <a:gd name="connsiteX1" fmla="*/ 1838227 w 1838227"/>
                <a:gd name="connsiteY1" fmla="*/ 181665 h 181665"/>
                <a:gd name="connsiteX0" fmla="*/ 0 w 1838227"/>
                <a:gd name="connsiteY0" fmla="*/ 157051 h 223038"/>
                <a:gd name="connsiteX1" fmla="*/ 1838227 w 1838227"/>
                <a:gd name="connsiteY1" fmla="*/ 223038 h 223038"/>
                <a:gd name="connsiteX0" fmla="*/ 0 w 1838227"/>
                <a:gd name="connsiteY0" fmla="*/ 172995 h 238982"/>
                <a:gd name="connsiteX1" fmla="*/ 1838227 w 1838227"/>
                <a:gd name="connsiteY1" fmla="*/ 238982 h 238982"/>
                <a:gd name="connsiteX0" fmla="*/ 0 w 1800520"/>
                <a:gd name="connsiteY0" fmla="*/ 189057 h 226763"/>
                <a:gd name="connsiteX1" fmla="*/ 1800520 w 1800520"/>
                <a:gd name="connsiteY1" fmla="*/ 226763 h 226763"/>
                <a:gd name="connsiteX0" fmla="*/ 0 w 1904215"/>
                <a:gd name="connsiteY0" fmla="*/ 153186 h 256879"/>
                <a:gd name="connsiteX1" fmla="*/ 1904215 w 1904215"/>
                <a:gd name="connsiteY1" fmla="*/ 256879 h 256879"/>
                <a:gd name="connsiteX0" fmla="*/ 0 w 1904215"/>
                <a:gd name="connsiteY0" fmla="*/ 292149 h 395842"/>
                <a:gd name="connsiteX1" fmla="*/ 1904215 w 1904215"/>
                <a:gd name="connsiteY1" fmla="*/ 395842 h 395842"/>
                <a:gd name="connsiteX0" fmla="*/ 0 w 1970202"/>
                <a:gd name="connsiteY0" fmla="*/ 314022 h 361155"/>
                <a:gd name="connsiteX1" fmla="*/ 1970202 w 1970202"/>
                <a:gd name="connsiteY1" fmla="*/ 361155 h 361155"/>
                <a:gd name="connsiteX0" fmla="*/ 0 w 1970202"/>
                <a:gd name="connsiteY0" fmla="*/ 463035 h 510168"/>
                <a:gd name="connsiteX1" fmla="*/ 1970202 w 1970202"/>
                <a:gd name="connsiteY1" fmla="*/ 510168 h 510168"/>
                <a:gd name="connsiteX0" fmla="*/ 0 w 1970202"/>
                <a:gd name="connsiteY0" fmla="*/ 517348 h 564481"/>
                <a:gd name="connsiteX1" fmla="*/ 1970202 w 1970202"/>
                <a:gd name="connsiteY1" fmla="*/ 564481 h 564481"/>
                <a:gd name="connsiteX0" fmla="*/ 0 w 1046375"/>
                <a:gd name="connsiteY0" fmla="*/ 512590 h 569150"/>
                <a:gd name="connsiteX1" fmla="*/ 1046375 w 1046375"/>
                <a:gd name="connsiteY1" fmla="*/ 569150 h 569150"/>
                <a:gd name="connsiteX0" fmla="*/ 0 w 1046375"/>
                <a:gd name="connsiteY0" fmla="*/ 362902 h 419462"/>
                <a:gd name="connsiteX1" fmla="*/ 1046375 w 1046375"/>
                <a:gd name="connsiteY1" fmla="*/ 419462 h 419462"/>
                <a:gd name="connsiteX0" fmla="*/ 0 w 1046375"/>
                <a:gd name="connsiteY0" fmla="*/ 262776 h 319336"/>
                <a:gd name="connsiteX1" fmla="*/ 1046375 w 1046375"/>
                <a:gd name="connsiteY1" fmla="*/ 319336 h 319336"/>
                <a:gd name="connsiteX0" fmla="*/ 0 w 1046375"/>
                <a:gd name="connsiteY0" fmla="*/ 294583 h 351143"/>
                <a:gd name="connsiteX1" fmla="*/ 1046375 w 1046375"/>
                <a:gd name="connsiteY1" fmla="*/ 351143 h 351143"/>
                <a:gd name="connsiteX0" fmla="*/ 0 w 2224726"/>
                <a:gd name="connsiteY0" fmla="*/ 303313 h 341020"/>
                <a:gd name="connsiteX1" fmla="*/ 2224726 w 2224726"/>
                <a:gd name="connsiteY1" fmla="*/ 341020 h 341020"/>
                <a:gd name="connsiteX0" fmla="*/ 0 w 2224726"/>
                <a:gd name="connsiteY0" fmla="*/ 363692 h 401399"/>
                <a:gd name="connsiteX1" fmla="*/ 2224726 w 2224726"/>
                <a:gd name="connsiteY1" fmla="*/ 401399 h 401399"/>
                <a:gd name="connsiteX0" fmla="*/ 0 w 1102937"/>
                <a:gd name="connsiteY0" fmla="*/ 367698 h 395978"/>
                <a:gd name="connsiteX1" fmla="*/ 1102937 w 1102937"/>
                <a:gd name="connsiteY1" fmla="*/ 395978 h 395978"/>
                <a:gd name="connsiteX0" fmla="*/ 0 w 1102937"/>
                <a:gd name="connsiteY0" fmla="*/ 296986 h 325266"/>
                <a:gd name="connsiteX1" fmla="*/ 1102937 w 1102937"/>
                <a:gd name="connsiteY1" fmla="*/ 325266 h 325266"/>
                <a:gd name="connsiteX0" fmla="*/ 0 w 970962"/>
                <a:gd name="connsiteY0" fmla="*/ 301659 h 320513"/>
                <a:gd name="connsiteX1" fmla="*/ 970962 w 970962"/>
                <a:gd name="connsiteY1" fmla="*/ 320513 h 320513"/>
                <a:gd name="connsiteX0" fmla="*/ 0 w 970962"/>
                <a:gd name="connsiteY0" fmla="*/ 284249 h 303103"/>
                <a:gd name="connsiteX1" fmla="*/ 970962 w 970962"/>
                <a:gd name="connsiteY1" fmla="*/ 303103 h 303103"/>
                <a:gd name="connsiteX0" fmla="*/ 0 w 970962"/>
                <a:gd name="connsiteY0" fmla="*/ 269854 h 288708"/>
                <a:gd name="connsiteX1" fmla="*/ 970962 w 970962"/>
                <a:gd name="connsiteY1" fmla="*/ 288708 h 288708"/>
                <a:gd name="connsiteX0" fmla="*/ 79367 w 169557"/>
                <a:gd name="connsiteY0" fmla="*/ 114007 h 708302"/>
                <a:gd name="connsiteX1" fmla="*/ 80749 w 169557"/>
                <a:gd name="connsiteY1" fmla="*/ 708302 h 708302"/>
                <a:gd name="connsiteX0" fmla="*/ 0 w 195486"/>
                <a:gd name="connsiteY0" fmla="*/ 95085 h 689380"/>
                <a:gd name="connsiteX1" fmla="*/ 1382 w 195486"/>
                <a:gd name="connsiteY1" fmla="*/ 689380 h 689380"/>
                <a:gd name="connsiteX0" fmla="*/ 0 w 182856"/>
                <a:gd name="connsiteY0" fmla="*/ 0 h 594295"/>
                <a:gd name="connsiteX1" fmla="*/ 1382 w 182856"/>
                <a:gd name="connsiteY1" fmla="*/ 594295 h 594295"/>
                <a:gd name="connsiteX0" fmla="*/ 0 w 190205"/>
                <a:gd name="connsiteY0" fmla="*/ 0 h 546999"/>
                <a:gd name="connsiteX1" fmla="*/ 17147 w 190205"/>
                <a:gd name="connsiteY1" fmla="*/ 546999 h 546999"/>
                <a:gd name="connsiteX0" fmla="*/ 14384 w 190263"/>
                <a:gd name="connsiteY0" fmla="*/ 0 h 515468"/>
                <a:gd name="connsiteX1" fmla="*/ 0 w 190263"/>
                <a:gd name="connsiteY1" fmla="*/ 515468 h 515468"/>
                <a:gd name="connsiteX0" fmla="*/ 14384 w 187619"/>
                <a:gd name="connsiteY0" fmla="*/ 0 h 515468"/>
                <a:gd name="connsiteX1" fmla="*/ 0 w 187619"/>
                <a:gd name="connsiteY1" fmla="*/ 515468 h 515468"/>
                <a:gd name="connsiteX0" fmla="*/ 14384 w 168563"/>
                <a:gd name="connsiteY0" fmla="*/ 0 h 515468"/>
                <a:gd name="connsiteX1" fmla="*/ 0 w 168563"/>
                <a:gd name="connsiteY1" fmla="*/ 515468 h 515468"/>
                <a:gd name="connsiteX0" fmla="*/ 14384 w 159293"/>
                <a:gd name="connsiteY0" fmla="*/ 0 h 515468"/>
                <a:gd name="connsiteX1" fmla="*/ 0 w 159293"/>
                <a:gd name="connsiteY1" fmla="*/ 515468 h 515468"/>
                <a:gd name="connsiteX0" fmla="*/ 818425 w 850337"/>
                <a:gd name="connsiteY0" fmla="*/ 0 h 278986"/>
                <a:gd name="connsiteX1" fmla="*/ 0 w 850337"/>
                <a:gd name="connsiteY1" fmla="*/ 278986 h 278986"/>
                <a:gd name="connsiteX0" fmla="*/ 818425 w 818425"/>
                <a:gd name="connsiteY0" fmla="*/ 109797 h 388783"/>
                <a:gd name="connsiteX1" fmla="*/ 0 w 818425"/>
                <a:gd name="connsiteY1" fmla="*/ 388783 h 388783"/>
                <a:gd name="connsiteX0" fmla="*/ 290280 w 290280"/>
                <a:gd name="connsiteY0" fmla="*/ 70398 h 727756"/>
                <a:gd name="connsiteX1" fmla="*/ 0 w 290280"/>
                <a:gd name="connsiteY1" fmla="*/ 727756 h 727756"/>
                <a:gd name="connsiteX0" fmla="*/ 528618 w 528618"/>
                <a:gd name="connsiteY0" fmla="*/ 147313 h 804671"/>
                <a:gd name="connsiteX1" fmla="*/ 238338 w 528618"/>
                <a:gd name="connsiteY1" fmla="*/ 804671 h 804671"/>
                <a:gd name="connsiteX0" fmla="*/ 514430 w 514430"/>
                <a:gd name="connsiteY0" fmla="*/ 196217 h 853575"/>
                <a:gd name="connsiteX1" fmla="*/ 224150 w 514430"/>
                <a:gd name="connsiteY1" fmla="*/ 853575 h 853575"/>
                <a:gd name="connsiteX0" fmla="*/ 510928 w 510928"/>
                <a:gd name="connsiteY0" fmla="*/ 229603 h 886961"/>
                <a:gd name="connsiteX1" fmla="*/ 220648 w 510928"/>
                <a:gd name="connsiteY1" fmla="*/ 886961 h 886961"/>
                <a:gd name="connsiteX0" fmla="*/ 960955 w 960955"/>
                <a:gd name="connsiteY0" fmla="*/ 267013 h 806130"/>
                <a:gd name="connsiteX1" fmla="*/ 134647 w 960955"/>
                <a:gd name="connsiteY1" fmla="*/ 806130 h 806130"/>
                <a:gd name="connsiteX0" fmla="*/ 583843 w 583843"/>
                <a:gd name="connsiteY0" fmla="*/ 258947 h 821712"/>
                <a:gd name="connsiteX1" fmla="*/ 198969 w 583843"/>
                <a:gd name="connsiteY1" fmla="*/ 821712 h 821712"/>
                <a:gd name="connsiteX0" fmla="*/ 384874 w 384874"/>
                <a:gd name="connsiteY0" fmla="*/ 116184 h 678949"/>
                <a:gd name="connsiteX1" fmla="*/ 0 w 384874"/>
                <a:gd name="connsiteY1" fmla="*/ 678949 h 678949"/>
                <a:gd name="connsiteX0" fmla="*/ 384874 w 484418"/>
                <a:gd name="connsiteY0" fmla="*/ 0 h 562765"/>
                <a:gd name="connsiteX1" fmla="*/ 0 w 484418"/>
                <a:gd name="connsiteY1" fmla="*/ 562765 h 562765"/>
                <a:gd name="connsiteX0" fmla="*/ 400639 w 496891"/>
                <a:gd name="connsiteY0" fmla="*/ 0 h 523351"/>
                <a:gd name="connsiteX1" fmla="*/ 0 w 496891"/>
                <a:gd name="connsiteY1" fmla="*/ 523351 h 523351"/>
                <a:gd name="connsiteX0" fmla="*/ 400639 w 465985"/>
                <a:gd name="connsiteY0" fmla="*/ 0 h 523351"/>
                <a:gd name="connsiteX1" fmla="*/ 0 w 465985"/>
                <a:gd name="connsiteY1" fmla="*/ 523351 h 523351"/>
                <a:gd name="connsiteX0" fmla="*/ 361225 w 431071"/>
                <a:gd name="connsiteY0" fmla="*/ 0 h 507585"/>
                <a:gd name="connsiteX1" fmla="*/ 0 w 431071"/>
                <a:gd name="connsiteY1" fmla="*/ 507585 h 507585"/>
                <a:gd name="connsiteX0" fmla="*/ 361225 w 489601"/>
                <a:gd name="connsiteY0" fmla="*/ 0 h 507585"/>
                <a:gd name="connsiteX1" fmla="*/ 0 w 489601"/>
                <a:gd name="connsiteY1" fmla="*/ 507585 h 507585"/>
                <a:gd name="connsiteX0" fmla="*/ 842073 w 922633"/>
                <a:gd name="connsiteY0" fmla="*/ 0 h 1193385"/>
                <a:gd name="connsiteX1" fmla="*/ 0 w 922633"/>
                <a:gd name="connsiteY1" fmla="*/ 1193385 h 1193385"/>
                <a:gd name="connsiteX0" fmla="*/ 0 w 583623"/>
                <a:gd name="connsiteY0" fmla="*/ 0 h 704654"/>
                <a:gd name="connsiteX1" fmla="*/ 521644 w 583623"/>
                <a:gd name="connsiteY1" fmla="*/ 704654 h 704654"/>
                <a:gd name="connsiteX0" fmla="*/ 0 w 713103"/>
                <a:gd name="connsiteY0" fmla="*/ 0 h 562764"/>
                <a:gd name="connsiteX1" fmla="*/ 663533 w 713103"/>
                <a:gd name="connsiteY1" fmla="*/ 562764 h 562764"/>
                <a:gd name="connsiteX0" fmla="*/ 0 w 663533"/>
                <a:gd name="connsiteY0" fmla="*/ 0 h 600140"/>
                <a:gd name="connsiteX1" fmla="*/ 663533 w 663533"/>
                <a:gd name="connsiteY1" fmla="*/ 562764 h 600140"/>
                <a:gd name="connsiteX0" fmla="*/ 267578 w 931111"/>
                <a:gd name="connsiteY0" fmla="*/ 0 h 681688"/>
                <a:gd name="connsiteX1" fmla="*/ 931111 w 931111"/>
                <a:gd name="connsiteY1" fmla="*/ 562764 h 681688"/>
                <a:gd name="connsiteX0" fmla="*/ 269600 w 925250"/>
                <a:gd name="connsiteY0" fmla="*/ 0 h 754765"/>
                <a:gd name="connsiteX1" fmla="*/ 925250 w 925250"/>
                <a:gd name="connsiteY1" fmla="*/ 665240 h 754765"/>
                <a:gd name="connsiteX0" fmla="*/ 206538 w 862188"/>
                <a:gd name="connsiteY0" fmla="*/ 0 h 786990"/>
                <a:gd name="connsiteX1" fmla="*/ 862188 w 862188"/>
                <a:gd name="connsiteY1" fmla="*/ 665240 h 786990"/>
                <a:gd name="connsiteX0" fmla="*/ 235511 w 788685"/>
                <a:gd name="connsiteY0" fmla="*/ 0 h 878515"/>
                <a:gd name="connsiteX1" fmla="*/ 788685 w 788685"/>
                <a:gd name="connsiteY1" fmla="*/ 791364 h 878515"/>
                <a:gd name="connsiteX0" fmla="*/ 235511 w 788685"/>
                <a:gd name="connsiteY0" fmla="*/ 0 h 875025"/>
                <a:gd name="connsiteX1" fmla="*/ 788685 w 788685"/>
                <a:gd name="connsiteY1" fmla="*/ 791364 h 875025"/>
                <a:gd name="connsiteX0" fmla="*/ 256098 w 746210"/>
                <a:gd name="connsiteY0" fmla="*/ 0 h 977537"/>
                <a:gd name="connsiteX1" fmla="*/ 746210 w 746210"/>
                <a:gd name="connsiteY1" fmla="*/ 917488 h 977537"/>
                <a:gd name="connsiteX0" fmla="*/ 570805 w 570805"/>
                <a:gd name="connsiteY0" fmla="*/ 0 h 1399774"/>
                <a:gd name="connsiteX1" fmla="*/ 453945 w 570805"/>
                <a:gd name="connsiteY1" fmla="*/ 1374688 h 1399774"/>
                <a:gd name="connsiteX0" fmla="*/ 424242 w 543865"/>
                <a:gd name="connsiteY0" fmla="*/ 0 h 1189808"/>
                <a:gd name="connsiteX1" fmla="*/ 543865 w 543865"/>
                <a:gd name="connsiteY1" fmla="*/ 1153970 h 1189808"/>
                <a:gd name="connsiteX0" fmla="*/ 168416 w 288039"/>
                <a:gd name="connsiteY0" fmla="*/ 0 h 1153970"/>
                <a:gd name="connsiteX1" fmla="*/ 288039 w 288039"/>
                <a:gd name="connsiteY1" fmla="*/ 1153970 h 1153970"/>
                <a:gd name="connsiteX0" fmla="*/ 200666 w 200666"/>
                <a:gd name="connsiteY0" fmla="*/ 0 h 1138205"/>
                <a:gd name="connsiteX1" fmla="*/ 194165 w 200666"/>
                <a:gd name="connsiteY1" fmla="*/ 1138205 h 1138205"/>
                <a:gd name="connsiteX0" fmla="*/ 187289 w 228084"/>
                <a:gd name="connsiteY0" fmla="*/ 0 h 1138205"/>
                <a:gd name="connsiteX1" fmla="*/ 228084 w 228084"/>
                <a:gd name="connsiteY1" fmla="*/ 1138205 h 1138205"/>
                <a:gd name="connsiteX0" fmla="*/ 202370 w 243165"/>
                <a:gd name="connsiteY0" fmla="*/ 0 h 1138205"/>
                <a:gd name="connsiteX1" fmla="*/ 243165 w 243165"/>
                <a:gd name="connsiteY1" fmla="*/ 1138205 h 1138205"/>
                <a:gd name="connsiteX0" fmla="*/ 477244 w 477244"/>
                <a:gd name="connsiteY0" fmla="*/ 0 h 689026"/>
                <a:gd name="connsiteX1" fmla="*/ 44797 w 477244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432447 w 432447"/>
                <a:gd name="connsiteY0" fmla="*/ 0 h 689026"/>
                <a:gd name="connsiteX1" fmla="*/ 0 w 432447"/>
                <a:gd name="connsiteY1" fmla="*/ 689026 h 689026"/>
                <a:gd name="connsiteX0" fmla="*/ 22147 w 346952"/>
                <a:gd name="connsiteY0" fmla="*/ 0 h 624857"/>
                <a:gd name="connsiteX1" fmla="*/ 343679 w 346952"/>
                <a:gd name="connsiteY1" fmla="*/ 624857 h 624857"/>
                <a:gd name="connsiteX0" fmla="*/ 31410 w 352942"/>
                <a:gd name="connsiteY0" fmla="*/ 0 h 624857"/>
                <a:gd name="connsiteX1" fmla="*/ 352942 w 352942"/>
                <a:gd name="connsiteY1" fmla="*/ 624857 h 624857"/>
                <a:gd name="connsiteX0" fmla="*/ 0 w 321532"/>
                <a:gd name="connsiteY0" fmla="*/ 0 h 624857"/>
                <a:gd name="connsiteX1" fmla="*/ 321532 w 321532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449869"/>
                <a:gd name="connsiteY0" fmla="*/ 0 h 624857"/>
                <a:gd name="connsiteX1" fmla="*/ 449869 w 449869"/>
                <a:gd name="connsiteY1" fmla="*/ 624857 h 624857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0 w 273406"/>
                <a:gd name="connsiteY0" fmla="*/ 0 h 681005"/>
                <a:gd name="connsiteX1" fmla="*/ 273406 w 273406"/>
                <a:gd name="connsiteY1" fmla="*/ 681005 h 681005"/>
                <a:gd name="connsiteX0" fmla="*/ 81381 w 354787"/>
                <a:gd name="connsiteY0" fmla="*/ 0 h 681005"/>
                <a:gd name="connsiteX1" fmla="*/ 354787 w 354787"/>
                <a:gd name="connsiteY1" fmla="*/ 681005 h 681005"/>
                <a:gd name="connsiteX0" fmla="*/ 11081 w 1375350"/>
                <a:gd name="connsiteY0" fmla="*/ 0 h 231826"/>
                <a:gd name="connsiteX1" fmla="*/ 1375350 w 1375350"/>
                <a:gd name="connsiteY1" fmla="*/ 231826 h 231826"/>
                <a:gd name="connsiteX0" fmla="*/ 0 w 1364269"/>
                <a:gd name="connsiteY0" fmla="*/ 222801 h 454627"/>
                <a:gd name="connsiteX1" fmla="*/ 1364269 w 1364269"/>
                <a:gd name="connsiteY1" fmla="*/ 454627 h 454627"/>
                <a:gd name="connsiteX0" fmla="*/ 0 w 514038"/>
                <a:gd name="connsiteY0" fmla="*/ 159105 h 719794"/>
                <a:gd name="connsiteX1" fmla="*/ 514038 w 514038"/>
                <a:gd name="connsiteY1" fmla="*/ 719794 h 719794"/>
                <a:gd name="connsiteX0" fmla="*/ 0 w 952198"/>
                <a:gd name="connsiteY0" fmla="*/ 242920 h 803609"/>
                <a:gd name="connsiteX1" fmla="*/ 514038 w 952198"/>
                <a:gd name="connsiteY1" fmla="*/ 803609 h 803609"/>
                <a:gd name="connsiteX0" fmla="*/ 0 w 1100614"/>
                <a:gd name="connsiteY0" fmla="*/ 260732 h 821421"/>
                <a:gd name="connsiteX1" fmla="*/ 514038 w 1100614"/>
                <a:gd name="connsiteY1" fmla="*/ 821421 h 821421"/>
                <a:gd name="connsiteX0" fmla="*/ 0 w 1055774"/>
                <a:gd name="connsiteY0" fmla="*/ 246483 h 807172"/>
                <a:gd name="connsiteX1" fmla="*/ 514038 w 1055774"/>
                <a:gd name="connsiteY1" fmla="*/ 807172 h 807172"/>
                <a:gd name="connsiteX0" fmla="*/ 0 w 1147328"/>
                <a:gd name="connsiteY0" fmla="*/ 244306 h 813016"/>
                <a:gd name="connsiteX1" fmla="*/ 642375 w 1147328"/>
                <a:gd name="connsiteY1" fmla="*/ 813016 h 813016"/>
                <a:gd name="connsiteX0" fmla="*/ 0 w 1008381"/>
                <a:gd name="connsiteY0" fmla="*/ 235280 h 803990"/>
                <a:gd name="connsiteX1" fmla="*/ 642375 w 1008381"/>
                <a:gd name="connsiteY1" fmla="*/ 803990 h 803990"/>
                <a:gd name="connsiteX0" fmla="*/ 0 w 1037754"/>
                <a:gd name="connsiteY0" fmla="*/ 233237 h 809968"/>
                <a:gd name="connsiteX1" fmla="*/ 682481 w 1037754"/>
                <a:gd name="connsiteY1" fmla="*/ 809968 h 809968"/>
                <a:gd name="connsiteX0" fmla="*/ 0 w 1048449"/>
                <a:gd name="connsiteY0" fmla="*/ 261180 h 837911"/>
                <a:gd name="connsiteX1" fmla="*/ 682481 w 1048449"/>
                <a:gd name="connsiteY1" fmla="*/ 837911 h 837911"/>
                <a:gd name="connsiteX0" fmla="*/ 159729 w 722632"/>
                <a:gd name="connsiteY0" fmla="*/ 128686 h 1499501"/>
                <a:gd name="connsiteX1" fmla="*/ 0 w 722632"/>
                <a:gd name="connsiteY1" fmla="*/ 1499501 h 1499501"/>
                <a:gd name="connsiteX0" fmla="*/ 159729 w 480357"/>
                <a:gd name="connsiteY0" fmla="*/ 0 h 1370815"/>
                <a:gd name="connsiteX1" fmla="*/ 0 w 480357"/>
                <a:gd name="connsiteY1" fmla="*/ 1370815 h 1370815"/>
                <a:gd name="connsiteX0" fmla="*/ 0 w 779214"/>
                <a:gd name="connsiteY0" fmla="*/ 0 h 1170289"/>
                <a:gd name="connsiteX1" fmla="*/ 489977 w 779214"/>
                <a:gd name="connsiteY1" fmla="*/ 1170289 h 1170289"/>
                <a:gd name="connsiteX0" fmla="*/ 0 w 496223"/>
                <a:gd name="connsiteY0" fmla="*/ 0 h 1170289"/>
                <a:gd name="connsiteX1" fmla="*/ 489977 w 496223"/>
                <a:gd name="connsiteY1" fmla="*/ 1170289 h 1170289"/>
                <a:gd name="connsiteX0" fmla="*/ 0 w 509031"/>
                <a:gd name="connsiteY0" fmla="*/ 0 h 1170289"/>
                <a:gd name="connsiteX1" fmla="*/ 489977 w 509031"/>
                <a:gd name="connsiteY1" fmla="*/ 1170289 h 1170289"/>
                <a:gd name="connsiteX0" fmla="*/ 0 w 502905"/>
                <a:gd name="connsiteY0" fmla="*/ 0 h 1170289"/>
                <a:gd name="connsiteX1" fmla="*/ 489977 w 502905"/>
                <a:gd name="connsiteY1" fmla="*/ 1170289 h 1170289"/>
                <a:gd name="connsiteX0" fmla="*/ 0 w 534267"/>
                <a:gd name="connsiteY0" fmla="*/ 0 h 1146226"/>
                <a:gd name="connsiteX1" fmla="*/ 522061 w 534267"/>
                <a:gd name="connsiteY1" fmla="*/ 1146226 h 1146226"/>
                <a:gd name="connsiteX0" fmla="*/ 0 w 536846"/>
                <a:gd name="connsiteY0" fmla="*/ 0 h 1146226"/>
                <a:gd name="connsiteX1" fmla="*/ 522061 w 536846"/>
                <a:gd name="connsiteY1" fmla="*/ 1146226 h 1146226"/>
                <a:gd name="connsiteX0" fmla="*/ 0 w 555272"/>
                <a:gd name="connsiteY0" fmla="*/ 0 h 1146226"/>
                <a:gd name="connsiteX1" fmla="*/ 522061 w 555272"/>
                <a:gd name="connsiteY1" fmla="*/ 1146226 h 1146226"/>
                <a:gd name="connsiteX0" fmla="*/ 0 w 549879"/>
                <a:gd name="connsiteY0" fmla="*/ 0 h 1146226"/>
                <a:gd name="connsiteX1" fmla="*/ 522061 w 549879"/>
                <a:gd name="connsiteY1" fmla="*/ 1146226 h 1146226"/>
                <a:gd name="connsiteX0" fmla="*/ 0 w 569188"/>
                <a:gd name="connsiteY0" fmla="*/ 0 h 1146226"/>
                <a:gd name="connsiteX1" fmla="*/ 522061 w 569188"/>
                <a:gd name="connsiteY1" fmla="*/ 1146226 h 1146226"/>
                <a:gd name="connsiteX0" fmla="*/ 0 w 569188"/>
                <a:gd name="connsiteY0" fmla="*/ 0 h 1146226"/>
                <a:gd name="connsiteX1" fmla="*/ 522061 w 569188"/>
                <a:gd name="connsiteY1" fmla="*/ 1146226 h 1146226"/>
                <a:gd name="connsiteX0" fmla="*/ 0 w 571772"/>
                <a:gd name="connsiteY0" fmla="*/ 0 h 1146226"/>
                <a:gd name="connsiteX1" fmla="*/ 522061 w 571772"/>
                <a:gd name="connsiteY1" fmla="*/ 1146226 h 1146226"/>
                <a:gd name="connsiteX0" fmla="*/ 0 w 559204"/>
                <a:gd name="connsiteY0" fmla="*/ 0 h 1146226"/>
                <a:gd name="connsiteX1" fmla="*/ 522061 w 559204"/>
                <a:gd name="connsiteY1" fmla="*/ 1146226 h 1146226"/>
                <a:gd name="connsiteX0" fmla="*/ 0 w 561169"/>
                <a:gd name="connsiteY0" fmla="*/ 0 h 1146226"/>
                <a:gd name="connsiteX1" fmla="*/ 522061 w 561169"/>
                <a:gd name="connsiteY1" fmla="*/ 1146226 h 114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169" h="1146226">
                  <a:moveTo>
                    <a:pt x="0" y="0"/>
                  </a:moveTo>
                  <a:cubicBezTo>
                    <a:pt x="140923" y="171447"/>
                    <a:pt x="714610" y="717411"/>
                    <a:pt x="522061" y="1146226"/>
                  </a:cubicBez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865974" y="1030844"/>
            <a:ext cx="126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Autotrophs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14427" y="2846279"/>
            <a:ext cx="146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Heterotrophs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574542" y="3250201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Sulfate reducers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30347" y="5802953"/>
            <a:ext cx="158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Sulfur bacteria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49108" y="6091961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Anoxygenic phototrophs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6780" y="1562945"/>
            <a:ext cx="102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Nitrifiers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19192" y="2846279"/>
            <a:ext cx="126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3300"/>
                </a:solidFill>
              </a:rPr>
              <a:t>Iron cyclers</a:t>
            </a:r>
            <a:endParaRPr lang="en-US" b="1" dirty="0">
              <a:solidFill>
                <a:srgbClr val="CC33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" y="5847823"/>
            <a:ext cx="125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Denitrifiers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76821" y="332520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DNRA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625557" y="5734451"/>
            <a:ext cx="11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Anammox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 flipH="1">
            <a:off x="3268516" y="2564567"/>
            <a:ext cx="1230984" cy="1198971"/>
          </a:xfrm>
          <a:custGeom>
            <a:avLst/>
            <a:gdLst>
              <a:gd name="connsiteX0" fmla="*/ 0 w 1932495"/>
              <a:gd name="connsiteY0" fmla="*/ 0 h 56560"/>
              <a:gd name="connsiteX1" fmla="*/ 1932495 w 1932495"/>
              <a:gd name="connsiteY1" fmla="*/ 56560 h 56560"/>
              <a:gd name="connsiteX0" fmla="*/ 0 w 1932495"/>
              <a:gd name="connsiteY0" fmla="*/ 122266 h 178826"/>
              <a:gd name="connsiteX1" fmla="*/ 1932495 w 1932495"/>
              <a:gd name="connsiteY1" fmla="*/ 178826 h 178826"/>
              <a:gd name="connsiteX0" fmla="*/ 0 w 1838227"/>
              <a:gd name="connsiteY0" fmla="*/ 115678 h 181665"/>
              <a:gd name="connsiteX1" fmla="*/ 1838227 w 1838227"/>
              <a:gd name="connsiteY1" fmla="*/ 181665 h 181665"/>
              <a:gd name="connsiteX0" fmla="*/ 0 w 1838227"/>
              <a:gd name="connsiteY0" fmla="*/ 157051 h 223038"/>
              <a:gd name="connsiteX1" fmla="*/ 1838227 w 1838227"/>
              <a:gd name="connsiteY1" fmla="*/ 223038 h 223038"/>
              <a:gd name="connsiteX0" fmla="*/ 0 w 1838227"/>
              <a:gd name="connsiteY0" fmla="*/ 172995 h 238982"/>
              <a:gd name="connsiteX1" fmla="*/ 1838227 w 1838227"/>
              <a:gd name="connsiteY1" fmla="*/ 238982 h 238982"/>
              <a:gd name="connsiteX0" fmla="*/ 0 w 1800520"/>
              <a:gd name="connsiteY0" fmla="*/ 189057 h 226763"/>
              <a:gd name="connsiteX1" fmla="*/ 1800520 w 1800520"/>
              <a:gd name="connsiteY1" fmla="*/ 226763 h 226763"/>
              <a:gd name="connsiteX0" fmla="*/ 0 w 1904215"/>
              <a:gd name="connsiteY0" fmla="*/ 153186 h 256879"/>
              <a:gd name="connsiteX1" fmla="*/ 1904215 w 1904215"/>
              <a:gd name="connsiteY1" fmla="*/ 256879 h 256879"/>
              <a:gd name="connsiteX0" fmla="*/ 0 w 1904215"/>
              <a:gd name="connsiteY0" fmla="*/ 292149 h 395842"/>
              <a:gd name="connsiteX1" fmla="*/ 1904215 w 1904215"/>
              <a:gd name="connsiteY1" fmla="*/ 395842 h 395842"/>
              <a:gd name="connsiteX0" fmla="*/ 0 w 1970202"/>
              <a:gd name="connsiteY0" fmla="*/ 314022 h 361155"/>
              <a:gd name="connsiteX1" fmla="*/ 1970202 w 1970202"/>
              <a:gd name="connsiteY1" fmla="*/ 361155 h 361155"/>
              <a:gd name="connsiteX0" fmla="*/ 0 w 1970202"/>
              <a:gd name="connsiteY0" fmla="*/ 463035 h 510168"/>
              <a:gd name="connsiteX1" fmla="*/ 1970202 w 1970202"/>
              <a:gd name="connsiteY1" fmla="*/ 510168 h 510168"/>
              <a:gd name="connsiteX0" fmla="*/ 0 w 1970202"/>
              <a:gd name="connsiteY0" fmla="*/ 517348 h 564481"/>
              <a:gd name="connsiteX1" fmla="*/ 1970202 w 1970202"/>
              <a:gd name="connsiteY1" fmla="*/ 564481 h 564481"/>
              <a:gd name="connsiteX0" fmla="*/ 0 w 1046375"/>
              <a:gd name="connsiteY0" fmla="*/ 512590 h 569150"/>
              <a:gd name="connsiteX1" fmla="*/ 1046375 w 1046375"/>
              <a:gd name="connsiteY1" fmla="*/ 569150 h 569150"/>
              <a:gd name="connsiteX0" fmla="*/ 0 w 1046375"/>
              <a:gd name="connsiteY0" fmla="*/ 362902 h 419462"/>
              <a:gd name="connsiteX1" fmla="*/ 1046375 w 1046375"/>
              <a:gd name="connsiteY1" fmla="*/ 419462 h 419462"/>
              <a:gd name="connsiteX0" fmla="*/ 0 w 1046375"/>
              <a:gd name="connsiteY0" fmla="*/ 262776 h 319336"/>
              <a:gd name="connsiteX1" fmla="*/ 1046375 w 1046375"/>
              <a:gd name="connsiteY1" fmla="*/ 319336 h 319336"/>
              <a:gd name="connsiteX0" fmla="*/ 0 w 1046375"/>
              <a:gd name="connsiteY0" fmla="*/ 294583 h 351143"/>
              <a:gd name="connsiteX1" fmla="*/ 1046375 w 1046375"/>
              <a:gd name="connsiteY1" fmla="*/ 351143 h 351143"/>
              <a:gd name="connsiteX0" fmla="*/ 0 w 2224726"/>
              <a:gd name="connsiteY0" fmla="*/ 303313 h 341020"/>
              <a:gd name="connsiteX1" fmla="*/ 2224726 w 2224726"/>
              <a:gd name="connsiteY1" fmla="*/ 341020 h 341020"/>
              <a:gd name="connsiteX0" fmla="*/ 0 w 2224726"/>
              <a:gd name="connsiteY0" fmla="*/ 363692 h 401399"/>
              <a:gd name="connsiteX1" fmla="*/ 2224726 w 2224726"/>
              <a:gd name="connsiteY1" fmla="*/ 401399 h 401399"/>
              <a:gd name="connsiteX0" fmla="*/ 0 w 1102937"/>
              <a:gd name="connsiteY0" fmla="*/ 367698 h 395978"/>
              <a:gd name="connsiteX1" fmla="*/ 1102937 w 1102937"/>
              <a:gd name="connsiteY1" fmla="*/ 395978 h 395978"/>
              <a:gd name="connsiteX0" fmla="*/ 0 w 1102937"/>
              <a:gd name="connsiteY0" fmla="*/ 296986 h 325266"/>
              <a:gd name="connsiteX1" fmla="*/ 1102937 w 1102937"/>
              <a:gd name="connsiteY1" fmla="*/ 325266 h 325266"/>
              <a:gd name="connsiteX0" fmla="*/ 0 w 970962"/>
              <a:gd name="connsiteY0" fmla="*/ 301659 h 320513"/>
              <a:gd name="connsiteX1" fmla="*/ 970962 w 970962"/>
              <a:gd name="connsiteY1" fmla="*/ 320513 h 320513"/>
              <a:gd name="connsiteX0" fmla="*/ 0 w 970962"/>
              <a:gd name="connsiteY0" fmla="*/ 284249 h 303103"/>
              <a:gd name="connsiteX1" fmla="*/ 970962 w 970962"/>
              <a:gd name="connsiteY1" fmla="*/ 303103 h 303103"/>
              <a:gd name="connsiteX0" fmla="*/ 0 w 970962"/>
              <a:gd name="connsiteY0" fmla="*/ 269854 h 288708"/>
              <a:gd name="connsiteX1" fmla="*/ 970962 w 970962"/>
              <a:gd name="connsiteY1" fmla="*/ 288708 h 288708"/>
              <a:gd name="connsiteX0" fmla="*/ 79367 w 169557"/>
              <a:gd name="connsiteY0" fmla="*/ 114007 h 708302"/>
              <a:gd name="connsiteX1" fmla="*/ 80749 w 169557"/>
              <a:gd name="connsiteY1" fmla="*/ 708302 h 708302"/>
              <a:gd name="connsiteX0" fmla="*/ 0 w 195486"/>
              <a:gd name="connsiteY0" fmla="*/ 95085 h 689380"/>
              <a:gd name="connsiteX1" fmla="*/ 1382 w 195486"/>
              <a:gd name="connsiteY1" fmla="*/ 689380 h 689380"/>
              <a:gd name="connsiteX0" fmla="*/ 0 w 182856"/>
              <a:gd name="connsiteY0" fmla="*/ 0 h 594295"/>
              <a:gd name="connsiteX1" fmla="*/ 1382 w 182856"/>
              <a:gd name="connsiteY1" fmla="*/ 594295 h 594295"/>
              <a:gd name="connsiteX0" fmla="*/ 0 w 190205"/>
              <a:gd name="connsiteY0" fmla="*/ 0 h 546999"/>
              <a:gd name="connsiteX1" fmla="*/ 17147 w 190205"/>
              <a:gd name="connsiteY1" fmla="*/ 546999 h 546999"/>
              <a:gd name="connsiteX0" fmla="*/ 14384 w 190263"/>
              <a:gd name="connsiteY0" fmla="*/ 0 h 515468"/>
              <a:gd name="connsiteX1" fmla="*/ 0 w 190263"/>
              <a:gd name="connsiteY1" fmla="*/ 515468 h 515468"/>
              <a:gd name="connsiteX0" fmla="*/ 14384 w 187619"/>
              <a:gd name="connsiteY0" fmla="*/ 0 h 515468"/>
              <a:gd name="connsiteX1" fmla="*/ 0 w 187619"/>
              <a:gd name="connsiteY1" fmla="*/ 515468 h 515468"/>
              <a:gd name="connsiteX0" fmla="*/ 14384 w 168563"/>
              <a:gd name="connsiteY0" fmla="*/ 0 h 515468"/>
              <a:gd name="connsiteX1" fmla="*/ 0 w 168563"/>
              <a:gd name="connsiteY1" fmla="*/ 515468 h 515468"/>
              <a:gd name="connsiteX0" fmla="*/ 14384 w 159293"/>
              <a:gd name="connsiteY0" fmla="*/ 0 h 515468"/>
              <a:gd name="connsiteX1" fmla="*/ 0 w 159293"/>
              <a:gd name="connsiteY1" fmla="*/ 515468 h 515468"/>
              <a:gd name="connsiteX0" fmla="*/ 0 w 482040"/>
              <a:gd name="connsiteY0" fmla="*/ 0 h 626305"/>
              <a:gd name="connsiteX1" fmla="*/ 428961 w 482040"/>
              <a:gd name="connsiteY1" fmla="*/ 626305 h 626305"/>
              <a:gd name="connsiteX0" fmla="*/ 0 w 875775"/>
              <a:gd name="connsiteY0" fmla="*/ 0 h 256851"/>
              <a:gd name="connsiteX1" fmla="*/ 844597 w 875775"/>
              <a:gd name="connsiteY1" fmla="*/ 256851 h 256851"/>
              <a:gd name="connsiteX0" fmla="*/ 0 w 844597"/>
              <a:gd name="connsiteY0" fmla="*/ 0 h 363885"/>
              <a:gd name="connsiteX1" fmla="*/ 844597 w 844597"/>
              <a:gd name="connsiteY1" fmla="*/ 256851 h 363885"/>
              <a:gd name="connsiteX0" fmla="*/ 0 w 863069"/>
              <a:gd name="connsiteY0" fmla="*/ 0 h 244069"/>
              <a:gd name="connsiteX1" fmla="*/ 863069 w 863069"/>
              <a:gd name="connsiteY1" fmla="*/ 109069 h 244069"/>
              <a:gd name="connsiteX0" fmla="*/ 0 w 863069"/>
              <a:gd name="connsiteY0" fmla="*/ 0 h 260440"/>
              <a:gd name="connsiteX1" fmla="*/ 863069 w 863069"/>
              <a:gd name="connsiteY1" fmla="*/ 109069 h 260440"/>
              <a:gd name="connsiteX0" fmla="*/ 0 w 909251"/>
              <a:gd name="connsiteY0" fmla="*/ 20240 h 196906"/>
              <a:gd name="connsiteX1" fmla="*/ 909251 w 909251"/>
              <a:gd name="connsiteY1" fmla="*/ 0 h 196906"/>
              <a:gd name="connsiteX0" fmla="*/ 0 w 909251"/>
              <a:gd name="connsiteY0" fmla="*/ 20240 h 201757"/>
              <a:gd name="connsiteX1" fmla="*/ 909251 w 909251"/>
              <a:gd name="connsiteY1" fmla="*/ 0 h 201757"/>
              <a:gd name="connsiteX0" fmla="*/ 0 w 452051"/>
              <a:gd name="connsiteY0" fmla="*/ 0 h 314481"/>
              <a:gd name="connsiteX1" fmla="*/ 452051 w 452051"/>
              <a:gd name="connsiteY1" fmla="*/ 174494 h 314481"/>
              <a:gd name="connsiteX0" fmla="*/ 2637 w 454688"/>
              <a:gd name="connsiteY0" fmla="*/ 0 h 337023"/>
              <a:gd name="connsiteX1" fmla="*/ 454688 w 454688"/>
              <a:gd name="connsiteY1" fmla="*/ 174494 h 337023"/>
              <a:gd name="connsiteX0" fmla="*/ 857 w 1231841"/>
              <a:gd name="connsiteY0" fmla="*/ 0 h 1130816"/>
              <a:gd name="connsiteX1" fmla="*/ 1231841 w 1231841"/>
              <a:gd name="connsiteY1" fmla="*/ 1071961 h 1130816"/>
              <a:gd name="connsiteX0" fmla="*/ 0 w 1230984"/>
              <a:gd name="connsiteY0" fmla="*/ 0 h 1147489"/>
              <a:gd name="connsiteX1" fmla="*/ 1230984 w 1230984"/>
              <a:gd name="connsiteY1" fmla="*/ 1071961 h 1147489"/>
              <a:gd name="connsiteX0" fmla="*/ 0 w 1230984"/>
              <a:gd name="connsiteY0" fmla="*/ 0 h 1198971"/>
              <a:gd name="connsiteX1" fmla="*/ 1230984 w 1230984"/>
              <a:gd name="connsiteY1" fmla="*/ 1071961 h 119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0984" h="1198971">
                <a:moveTo>
                  <a:pt x="0" y="0"/>
                </a:moveTo>
                <a:cubicBezTo>
                  <a:pt x="82252" y="604088"/>
                  <a:pt x="988657" y="1540979"/>
                  <a:pt x="1230984" y="1071961"/>
                </a:cubicBezTo>
              </a:path>
            </a:pathLst>
          </a:custGeom>
          <a:noFill/>
          <a:ln>
            <a:solidFill>
              <a:srgbClr val="CC3300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58451" y="1310111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57380" y="2497353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50563" y="4243545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60684" y="4739217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77708" y="5006121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rgbClr val="FF00FF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382635" y="1681577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306273" y="2557404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752836" y="3589404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rgbClr val="C00000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25372" y="3825281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68092" y="5313204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Old English Text MT" panose="03040902040508030806" pitchFamily="66" charset="0"/>
              </a:rPr>
              <a:t>S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44348" y="6461293"/>
            <a:ext cx="76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Objective: </a:t>
            </a:r>
            <a:r>
              <a:rPr lang="en-US" b="1" dirty="0"/>
              <a:t>D</a:t>
            </a:r>
            <a:r>
              <a:rPr lang="en-US" b="1" dirty="0" smtClean="0"/>
              <a:t>evelop climate-like not weather-like biogeochemistry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4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26" grpId="0"/>
      <p:bldP spid="27" grpId="0"/>
      <p:bldP spid="28" grpId="0"/>
      <p:bldP spid="29" grpId="0"/>
      <p:bldP spid="34" grpId="0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50" grpId="0"/>
      <p:bldP spid="59" grpId="0"/>
      <p:bldP spid="60" grpId="0"/>
      <p:bldP spid="61" grpId="0"/>
      <p:bldP spid="6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4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Total Entropy Production and Reactions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1" y="1143000"/>
            <a:ext cx="639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Total entropy production, including abiotic light attenuation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800" y="1672569"/>
                <a:ext cx="8458200" cy="790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latin typeface="Cambria Math"/>
                        </a:rPr>
                        <m:t>𝑥</m:t>
                      </m:r>
                      <m:r>
                        <a:rPr lang="en-US" sz="2000" i="1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𝑇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𝑃𝑃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𝑃𝑃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𝑃𝐺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𝑃𝐺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72569"/>
                <a:ext cx="8458200" cy="7907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04800" y="2667000"/>
            <a:ext cx="5287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is the quantity that is maximized under MEP.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14400" y="4191002"/>
                <a:ext cx="6629400" cy="1967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𝐫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𝑆𝑎𝑙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𝐷𝑂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𝐷𝐼𝐶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𝑃𝑂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latin typeface="Cambria Math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</a:rPr>
                                                      <m:t>𝑃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latin typeface="Cambria Math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nor/>
                                                      </m:rPr>
                                                      <a:rPr lang="en-US" sz="2000">
                                                        <a:latin typeface="Old English Text MT" panose="03040902040508030806" pitchFamily="66" charset="0"/>
                                                      </a:rPr>
                                                      <m:t>S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</a:rPr>
                                                      <m:t>𝑃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𝑃𝑃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𝑃𝑃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𝑃𝐺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𝑃𝐺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𝑃𝑃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𝑃𝐺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𝑃𝐺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𝑃𝐺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𝑃𝑃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𝛿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𝑃𝐺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𝑃𝑃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𝑃𝑃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𝑃𝐺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𝑃𝐺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𝑃𝐺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𝑃𝐺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1002"/>
                <a:ext cx="6629400" cy="19679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4801" y="3200400"/>
            <a:ext cx="6956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BUT, this means only </a:t>
            </a:r>
            <a:r>
              <a:rPr lang="en-US" sz="2000" b="1" dirty="0" smtClean="0">
                <a:solidFill>
                  <a:srgbClr val="FF0000"/>
                </a:solidFill>
              </a:rPr>
              <a:t>local MEP </a:t>
            </a:r>
            <a:r>
              <a:rPr lang="en-US" sz="2000" dirty="0" smtClean="0"/>
              <a:t>will support phototroph growth!!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1" y="3962400"/>
            <a:ext cx="1589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 Setup: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7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29600" cy="762000"/>
          </a:xfrm>
        </p:spPr>
        <p:txBody>
          <a:bodyPr/>
          <a:lstStyle/>
          <a:p>
            <a:pPr algn="l"/>
            <a:r>
              <a:rPr lang="en-US" dirty="0" smtClean="0"/>
              <a:t>1D, </a:t>
            </a:r>
            <a:r>
              <a:rPr lang="en-US" b="1" dirty="0" smtClean="0"/>
              <a:t>Local</a:t>
            </a:r>
            <a:r>
              <a:rPr lang="en-US" dirty="0" smtClean="0"/>
              <a:t> MEP Model Setup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3965175"/>
                <a:ext cx="7772400" cy="1342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𝐜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b="1" i="1">
                          <a:latin typeface="Cambria Math"/>
                        </a:rPr>
                        <m:t>𝐜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𝐫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𝛆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965175"/>
                <a:ext cx="7772400" cy="13422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1" y="552587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509588"/>
            <a:r>
              <a:rPr lang="en-US" dirty="0" smtClean="0"/>
              <a:t>B.C.: Mixed, but account for CO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 exchange across air-water interface, and remineralization of sinking matter from benthos.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3400" y="838202"/>
                <a:ext cx="74914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Use two grids:	One for PDE solution (space and time adaptive, BACOLI95)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	One for Control Variables,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𝑃𝑃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𝑃𝐺</m:t>
                        </m:r>
                      </m:sub>
                    </m:sSub>
                  </m:oMath>
                </a14:m>
                <a:r>
                  <a:rPr lang="en-US" dirty="0" smtClean="0"/>
                  <a:t>, and local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838202"/>
                <a:ext cx="7491474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733" t="-471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2080172"/>
                <a:ext cx="6417078" cy="967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𝑃𝑃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𝑃𝐺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</m:e>
                          </m:nary>
                          <m:r>
                            <a:rPr lang="en-US" i="1">
                              <a:latin typeface="Cambria Math"/>
                            </a:rPr>
                            <m:t> ∀</m:t>
                          </m:r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/>
                            <m:t>in</m:t>
                          </m:r>
                          <m:r>
                            <m:rPr>
                              <m:nor/>
                            </m:rPr>
                            <a:rPr lang="en-US"/>
                            <m:t> </m:t>
                          </m:r>
                          <m:r>
                            <m:rPr>
                              <m:nor/>
                            </m:rPr>
                            <a:rPr lang="en-US"/>
                            <m:t>the</m:t>
                          </m:r>
                          <m:r>
                            <m:rPr>
                              <m:nor/>
                            </m:rPr>
                            <a:rPr lang="en-US"/>
                            <m:t> </m:t>
                          </m:r>
                          <m:r>
                            <m:rPr>
                              <m:nor/>
                            </m:rPr>
                            <a:rPr lang="en-US"/>
                            <m:t>control</m:t>
                          </m:r>
                          <m:r>
                            <m:rPr>
                              <m:nor/>
                            </m:rPr>
                            <a:rPr lang="en-US"/>
                            <m:t> </m:t>
                          </m:r>
                          <m:r>
                            <m:rPr>
                              <m:nor/>
                            </m:rPr>
                            <a:rPr lang="en-US"/>
                            <m:t>grid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 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080172"/>
                <a:ext cx="6417078" cy="9678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76401" y="2895600"/>
                <a:ext cx="52161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0, 1, 2, 3, 4, 6, 8, 10, 12, 15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meters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2895600"/>
                <a:ext cx="521610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3401" y="1676400"/>
            <a:ext cx="258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Control Problem: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1" y="3505200"/>
            <a:ext cx="11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Subject to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6523348" y="3733016"/>
            <a:ext cx="509048" cy="424207"/>
          </a:xfrm>
          <a:custGeom>
            <a:avLst/>
            <a:gdLst>
              <a:gd name="connsiteX0" fmla="*/ 0 w 509048"/>
              <a:gd name="connsiteY0" fmla="*/ 424207 h 424207"/>
              <a:gd name="connsiteX1" fmla="*/ 0 w 509048"/>
              <a:gd name="connsiteY1" fmla="*/ 0 h 424207"/>
              <a:gd name="connsiteX2" fmla="*/ 509048 w 509048"/>
              <a:gd name="connsiteY2" fmla="*/ 0 h 42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048" h="424207">
                <a:moveTo>
                  <a:pt x="0" y="424207"/>
                </a:moveTo>
                <a:lnTo>
                  <a:pt x="0" y="0"/>
                </a:lnTo>
                <a:lnTo>
                  <a:pt x="509048" y="0"/>
                </a:lnTo>
              </a:path>
            </a:pathLst>
          </a:custGeom>
          <a:noFill/>
          <a:ln w="12700">
            <a:solidFill>
              <a:schemeClr val="tx1"/>
            </a:solidFill>
            <a:headEnd type="stealth" w="lg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10400" y="355536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2" y="0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Dissolved Oxygen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" y="1447800"/>
            <a:ext cx="4572000" cy="406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5976" y="5674167"/>
            <a:ext cx="245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Dots are PDE grid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5715000"/>
            <a:ext cx="259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Dots are sample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Dissolved Inorganic Carbon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19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Inorganic Phosphate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27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Photosynthetic Active Radiation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33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216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Stored C</a:t>
            </a:r>
            <a:r>
              <a:rPr lang="en-US" baseline="-25000" dirty="0" smtClean="0"/>
              <a:t>P</a:t>
            </a:r>
            <a:r>
              <a:rPr lang="en-US" dirty="0" smtClean="0"/>
              <a:t> and POC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" y="1447800"/>
            <a:ext cx="4572000" cy="406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216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Phytoplankton </a:t>
            </a:r>
            <a:r>
              <a:rPr lang="en-US" b="1" dirty="0" smtClean="0"/>
              <a:t>Catalyst</a:t>
            </a:r>
            <a:r>
              <a:rPr lang="en-US" dirty="0" smtClean="0"/>
              <a:t> and Chl a (</a:t>
            </a:r>
            <a:r>
              <a:rPr lang="en-US" i="1" dirty="0" smtClean="0"/>
              <a:t>in vivo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816146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Day Simulation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2763" y="816146"/>
            <a:ext cx="338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25-26 </a:t>
            </a:r>
            <a:r>
              <a:rPr lang="en-US" sz="2400" b="1" dirty="0" smtClean="0"/>
              <a:t>Jun 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5638800"/>
                <a:ext cx="45658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Old English Text MT" panose="03040902040508030806" pitchFamily="66" charset="0"/>
                          </a:rPr>
                          <m:t>S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 smtClean="0"/>
                  <a:t> is proportional to metagenomics measures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638800"/>
                <a:ext cx="456580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34" t="-8197" r="-53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6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216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Carbon Fixation </a:t>
            </a:r>
            <a:r>
              <a:rPr lang="en-US" dirty="0" err="1" smtClean="0"/>
              <a:t>Rxn</a:t>
            </a:r>
            <a:r>
              <a:rPr lang="en-US" dirty="0" smtClean="0"/>
              <a:t>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4400" y="1062335"/>
                <a:ext cx="2796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Control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𝑷𝑷</m:t>
                        </m:r>
                      </m:sub>
                    </m:sSub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62335"/>
                <a:ext cx="2796278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326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82763" y="1062335"/>
                <a:ext cx="25074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Reaction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𝑷𝑷</m:t>
                        </m:r>
                      </m:sub>
                    </m:sSub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63" y="1062335"/>
                <a:ext cx="250741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38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𝑃𝑃</m:t>
                        </m:r>
                      </m:sub>
                    </m:sSub>
                  </m:oMath>
                </a14:m>
                <a:r>
                  <a:rPr lang="en-US" dirty="0" smtClean="0"/>
                  <a:t> is proportional to metatranscriptomics measures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23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56576" y="457200"/>
                <a:ext cx="4030847" cy="6061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/>
                        <m:t>C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/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h</m:t>
                      </m:r>
                      <m:r>
                        <a:rPr lang="en-US" sz="2000" i="1">
                          <a:latin typeface="Cambria Math"/>
                        </a:rPr>
                        <m:t>𝜈</m:t>
                      </m:r>
                      <m:box>
                        <m:boxPr>
                          <m:ctrlPr>
                            <a:rPr lang="en-US" sz="2000" i="1"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groupChr>
                        </m:e>
                      </m:box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/>
                                <m:t>O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/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576" y="457200"/>
                <a:ext cx="4030847" cy="60612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5512200"/>
            <a:ext cx="279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Dots are Control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216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Phytoplankton Growth: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𝑃𝐺</m:t>
                        </m:r>
                      </m:sub>
                    </m:sSub>
                  </m:oMath>
                </a14:m>
                <a:r>
                  <a:rPr lang="en-US" dirty="0" smtClean="0"/>
                  <a:t> is proportional to metatranscriptomics measures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5229" y="533400"/>
                <a:ext cx="6677405" cy="526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P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b="0" i="0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+…</m:t>
                      </m:r>
                      <m:box>
                        <m:boxPr>
                          <m:ctrlPr>
                            <a:rPr lang="en-US" i="1"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Old English Text MT" panose="03040902040508030806" pitchFamily="66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groupChr>
                        </m:e>
                      </m:box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Old English Text MT" panose="03040902040508030806" pitchFamily="66" charset="0"/>
                            </a:rPr>
                            <m:t>S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i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i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29" y="533400"/>
                <a:ext cx="6677405" cy="5262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4400" y="1062335"/>
                <a:ext cx="2796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Control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𝑷𝑮</m:t>
                        </m:r>
                      </m:sub>
                    </m:sSub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62335"/>
                <a:ext cx="279627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326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82763" y="1062335"/>
                <a:ext cx="25074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Reaction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𝑷𝑮</m:t>
                        </m:r>
                      </m:sub>
                    </m:sSub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63" y="1062335"/>
                <a:ext cx="2507418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38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4" y="1447800"/>
            <a:ext cx="4572000" cy="40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" y="1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Maximum Entropy Production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b="15224"/>
          <a:stretch/>
        </p:blipFill>
        <p:spPr bwMode="auto">
          <a:xfrm>
            <a:off x="4876800" y="1391292"/>
            <a:ext cx="4269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7305645" y="1985130"/>
            <a:ext cx="285750" cy="901700"/>
          </a:xfrm>
          <a:prstGeom prst="line">
            <a:avLst/>
          </a:prstGeom>
          <a:ln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7000847" y="1947030"/>
            <a:ext cx="1073465" cy="1943100"/>
          </a:xfrm>
          <a:custGeom>
            <a:avLst/>
            <a:gdLst>
              <a:gd name="connsiteX0" fmla="*/ 704850 w 704850"/>
              <a:gd name="connsiteY0" fmla="*/ 0 h 1943100"/>
              <a:gd name="connsiteX1" fmla="*/ 0 w 704850"/>
              <a:gd name="connsiteY1" fmla="*/ 1943100 h 1943100"/>
              <a:gd name="connsiteX0" fmla="*/ 704850 w 1051027"/>
              <a:gd name="connsiteY0" fmla="*/ 0 h 1943100"/>
              <a:gd name="connsiteX1" fmla="*/ 0 w 1051027"/>
              <a:gd name="connsiteY1" fmla="*/ 1943100 h 1943100"/>
              <a:gd name="connsiteX0" fmla="*/ 704850 w 1073465"/>
              <a:gd name="connsiteY0" fmla="*/ 0 h 1943100"/>
              <a:gd name="connsiteX1" fmla="*/ 0 w 1073465"/>
              <a:gd name="connsiteY1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3465" h="1943100">
                <a:moveTo>
                  <a:pt x="704850" y="0"/>
                </a:moveTo>
                <a:cubicBezTo>
                  <a:pt x="1708150" y="596900"/>
                  <a:pt x="387350" y="1308100"/>
                  <a:pt x="0" y="1943100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29020" y="3629778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018" y="3629779"/>
                <a:ext cx="46608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30995" y="1463914"/>
                <a:ext cx="47782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993" y="1463913"/>
                <a:ext cx="477823" cy="391582"/>
              </a:xfrm>
              <a:prstGeom prst="rect">
                <a:avLst/>
              </a:prstGeom>
              <a:blipFill rotWithShape="1"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79764" y="3627001"/>
                <a:ext cx="46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761" y="3627001"/>
                <a:ext cx="46076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31348" y="149731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562600" y="3967232"/>
                <a:ext cx="3438762" cy="1214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acc>
                            <m:accPr>
                              <m:chr m:val="̇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  <m:r>
                            <a:rPr lang="en-US" sz="2400" i="1">
                              <a:latin typeface="Cambria Math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967229"/>
                <a:ext cx="3438762" cy="121437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94109" y="838200"/>
                <a:ext cx="16390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acc>
                            <m:accPr>
                              <m:chr m:val="̇"/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110" y="838200"/>
                <a:ext cx="163903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5221" y="1334224"/>
            <a:ext cx="4876800" cy="28679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 l="13566" r="25820"/>
          <a:stretch>
            <a:fillRect/>
          </a:stretch>
        </p:blipFill>
        <p:spPr bwMode="auto">
          <a:xfrm>
            <a:off x="2504261" y="1334224"/>
            <a:ext cx="2397760" cy="286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 r="1730" b="3005"/>
          <a:stretch>
            <a:fillRect/>
          </a:stretch>
        </p:blipFill>
        <p:spPr bwMode="auto">
          <a:xfrm>
            <a:off x="25220" y="1357331"/>
            <a:ext cx="2444124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7" name="Freeform 16"/>
          <p:cNvSpPr/>
          <p:nvPr/>
        </p:nvSpPr>
        <p:spPr>
          <a:xfrm flipH="1">
            <a:off x="1447620" y="2779732"/>
            <a:ext cx="845656" cy="644303"/>
          </a:xfrm>
          <a:custGeom>
            <a:avLst/>
            <a:gdLst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990600"/>
              <a:gd name="connsiteX1" fmla="*/ 1275588 w 1275588"/>
              <a:gd name="connsiteY1" fmla="*/ 0 h 990600"/>
              <a:gd name="connsiteX0" fmla="*/ 0 w 1417320"/>
              <a:gd name="connsiteY0" fmla="*/ 1143000 h 1143000"/>
              <a:gd name="connsiteX1" fmla="*/ 1417320 w 1417320"/>
              <a:gd name="connsiteY1" fmla="*/ 0 h 1143000"/>
              <a:gd name="connsiteX0" fmla="*/ 0 w 1629918"/>
              <a:gd name="connsiteY0" fmla="*/ 1219200 h 1219200"/>
              <a:gd name="connsiteX1" fmla="*/ 1629918 w 1629918"/>
              <a:gd name="connsiteY1" fmla="*/ 0 h 1219200"/>
              <a:gd name="connsiteX0" fmla="*/ 0 w 1629918"/>
              <a:gd name="connsiteY0" fmla="*/ 1219200 h 1219200"/>
              <a:gd name="connsiteX1" fmla="*/ 1629918 w 1629918"/>
              <a:gd name="connsiteY1" fmla="*/ 0 h 1219200"/>
              <a:gd name="connsiteX0" fmla="*/ 0 w 1505672"/>
              <a:gd name="connsiteY0" fmla="*/ 1208066 h 1208066"/>
              <a:gd name="connsiteX1" fmla="*/ 1505672 w 1505672"/>
              <a:gd name="connsiteY1" fmla="*/ 0 h 1208066"/>
              <a:gd name="connsiteX0" fmla="*/ 0 w 1474612"/>
              <a:gd name="connsiteY0" fmla="*/ 1208066 h 1208066"/>
              <a:gd name="connsiteX1" fmla="*/ 1474612 w 1474612"/>
              <a:gd name="connsiteY1" fmla="*/ 0 h 120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4612" h="1208066">
                <a:moveTo>
                  <a:pt x="0" y="1208066"/>
                </a:moveTo>
                <a:cubicBezTo>
                  <a:pt x="522184" y="1137962"/>
                  <a:pt x="1118118" y="780288"/>
                  <a:pt x="1474612" y="0"/>
                </a:cubicBezTo>
              </a:path>
            </a:pathLst>
          </a:custGeom>
          <a:noFill/>
          <a:ln w="41275">
            <a:gradFill>
              <a:gsLst>
                <a:gs pos="100000">
                  <a:schemeClr val="bg1"/>
                </a:gs>
                <a:gs pos="34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410803" y="1607111"/>
            <a:ext cx="1045032" cy="1091343"/>
          </a:xfrm>
          <a:custGeom>
            <a:avLst/>
            <a:gdLst>
              <a:gd name="connsiteX0" fmla="*/ 1645920 w 1645920"/>
              <a:gd name="connsiteY0" fmla="*/ 1252728 h 1252728"/>
              <a:gd name="connsiteX1" fmla="*/ 0 w 1645920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0 w 2011680"/>
              <a:gd name="connsiteY0" fmla="*/ 2154936 h 2154936"/>
              <a:gd name="connsiteX1" fmla="*/ 1185672 w 2011680"/>
              <a:gd name="connsiteY1" fmla="*/ 0 h 2154936"/>
              <a:gd name="connsiteX0" fmla="*/ 0 w 1185672"/>
              <a:gd name="connsiteY0" fmla="*/ 2154936 h 2154936"/>
              <a:gd name="connsiteX1" fmla="*/ 1185672 w 1185672"/>
              <a:gd name="connsiteY1" fmla="*/ 0 h 2154936"/>
              <a:gd name="connsiteX0" fmla="*/ 0 w 1719072"/>
              <a:gd name="connsiteY0" fmla="*/ 2307336 h 2307336"/>
              <a:gd name="connsiteX1" fmla="*/ 1719072 w 1719072"/>
              <a:gd name="connsiteY1" fmla="*/ 0 h 2307336"/>
              <a:gd name="connsiteX0" fmla="*/ 0 w 1676400"/>
              <a:gd name="connsiteY0" fmla="*/ 1981200 h 1981200"/>
              <a:gd name="connsiteX1" fmla="*/ 1676400 w 1676400"/>
              <a:gd name="connsiteY1" fmla="*/ 0 h 1981200"/>
              <a:gd name="connsiteX0" fmla="*/ 502920 w 2179320"/>
              <a:gd name="connsiteY0" fmla="*/ 1981200 h 1981200"/>
              <a:gd name="connsiteX1" fmla="*/ 2179320 w 2179320"/>
              <a:gd name="connsiteY1" fmla="*/ 0 h 1981200"/>
              <a:gd name="connsiteX0" fmla="*/ 496824 w 2173224"/>
              <a:gd name="connsiteY0" fmla="*/ 1981200 h 1981200"/>
              <a:gd name="connsiteX1" fmla="*/ 496824 w 2173224"/>
              <a:gd name="connsiteY1" fmla="*/ 1981200 h 1981200"/>
              <a:gd name="connsiteX2" fmla="*/ 2173224 w 2173224"/>
              <a:gd name="connsiteY2" fmla="*/ 0 h 1981200"/>
              <a:gd name="connsiteX0" fmla="*/ 496824 w 2554224"/>
              <a:gd name="connsiteY0" fmla="*/ 2057400 h 2057400"/>
              <a:gd name="connsiteX1" fmla="*/ 496824 w 2554224"/>
              <a:gd name="connsiteY1" fmla="*/ 2057400 h 2057400"/>
              <a:gd name="connsiteX2" fmla="*/ 2554224 w 2554224"/>
              <a:gd name="connsiteY2" fmla="*/ 0 h 2057400"/>
              <a:gd name="connsiteX0" fmla="*/ 496824 w 2554224"/>
              <a:gd name="connsiteY0" fmla="*/ 2057400 h 2057400"/>
              <a:gd name="connsiteX1" fmla="*/ 496824 w 2554224"/>
              <a:gd name="connsiteY1" fmla="*/ 2057400 h 2057400"/>
              <a:gd name="connsiteX2" fmla="*/ 2554224 w 2554224"/>
              <a:gd name="connsiteY2" fmla="*/ 0 h 2057400"/>
              <a:gd name="connsiteX0" fmla="*/ 496824 w 2554224"/>
              <a:gd name="connsiteY0" fmla="*/ 2057400 h 2057400"/>
              <a:gd name="connsiteX1" fmla="*/ 496824 w 2554224"/>
              <a:gd name="connsiteY1" fmla="*/ 2057400 h 2057400"/>
              <a:gd name="connsiteX2" fmla="*/ 2554224 w 2554224"/>
              <a:gd name="connsiteY2" fmla="*/ 0 h 2057400"/>
              <a:gd name="connsiteX0" fmla="*/ 0 w 2057400"/>
              <a:gd name="connsiteY0" fmla="*/ 2057400 h 2057400"/>
              <a:gd name="connsiteX1" fmla="*/ 2057400 w 2057400"/>
              <a:gd name="connsiteY1" fmla="*/ 0 h 2057400"/>
              <a:gd name="connsiteX0" fmla="*/ 353568 w 2410968"/>
              <a:gd name="connsiteY0" fmla="*/ 2057400 h 2057400"/>
              <a:gd name="connsiteX1" fmla="*/ 2410968 w 2410968"/>
              <a:gd name="connsiteY1" fmla="*/ 0 h 2057400"/>
              <a:gd name="connsiteX0" fmla="*/ 353568 w 2410968"/>
              <a:gd name="connsiteY0" fmla="*/ 2057400 h 2057400"/>
              <a:gd name="connsiteX1" fmla="*/ 2410968 w 2410968"/>
              <a:gd name="connsiteY1" fmla="*/ 0 h 2057400"/>
              <a:gd name="connsiteX0" fmla="*/ 353568 w 2410968"/>
              <a:gd name="connsiteY0" fmla="*/ 2057400 h 2057400"/>
              <a:gd name="connsiteX1" fmla="*/ 2410968 w 2410968"/>
              <a:gd name="connsiteY1" fmla="*/ 0 h 2057400"/>
              <a:gd name="connsiteX0" fmla="*/ 353568 w 2410968"/>
              <a:gd name="connsiteY0" fmla="*/ 2057400 h 2057400"/>
              <a:gd name="connsiteX1" fmla="*/ 2410968 w 2410968"/>
              <a:gd name="connsiteY1" fmla="*/ 0 h 2057400"/>
              <a:gd name="connsiteX0" fmla="*/ 69031 w 1959434"/>
              <a:gd name="connsiteY0" fmla="*/ 2046268 h 2046268"/>
              <a:gd name="connsiteX1" fmla="*/ 1959434 w 1959434"/>
              <a:gd name="connsiteY1" fmla="*/ 0 h 204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434" h="2046268">
                <a:moveTo>
                  <a:pt x="69031" y="2046268"/>
                </a:moveTo>
                <a:cubicBezTo>
                  <a:pt x="-284537" y="750868"/>
                  <a:pt x="776810" y="82296"/>
                  <a:pt x="1959434" y="0"/>
                </a:cubicBezTo>
              </a:path>
            </a:pathLst>
          </a:custGeom>
          <a:ln w="41275">
            <a:gradFill>
              <a:gsLst>
                <a:gs pos="0">
                  <a:schemeClr val="bg1"/>
                </a:gs>
                <a:gs pos="75000">
                  <a:schemeClr val="bg1">
                    <a:alpha val="0"/>
                  </a:schemeClr>
                </a:gs>
              </a:gsLst>
              <a:lin ang="5400000" scaled="0"/>
            </a:gra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87420" y="1429412"/>
            <a:ext cx="1198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+ 2H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</a:t>
            </a:r>
            <a:endParaRPr lang="en-US" sz="1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5020" y="3255815"/>
            <a:ext cx="1001172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4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+ 2O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endParaRPr lang="en-US" sz="1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1" name="Freeform 20"/>
          <p:cNvSpPr/>
          <p:nvPr/>
        </p:nvSpPr>
        <p:spPr>
          <a:xfrm flipH="1">
            <a:off x="3152259" y="2779732"/>
            <a:ext cx="1018243" cy="644303"/>
          </a:xfrm>
          <a:custGeom>
            <a:avLst/>
            <a:gdLst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417320"/>
              <a:gd name="connsiteY0" fmla="*/ 1371600 h 1371600"/>
              <a:gd name="connsiteX1" fmla="*/ 1417320 w 1417320"/>
              <a:gd name="connsiteY1" fmla="*/ 0 h 1371600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1063752"/>
              <a:gd name="connsiteX1" fmla="*/ 1275588 w 1275588"/>
              <a:gd name="connsiteY1" fmla="*/ 0 h 1063752"/>
              <a:gd name="connsiteX0" fmla="*/ 0 w 1275588"/>
              <a:gd name="connsiteY0" fmla="*/ 990600 h 990600"/>
              <a:gd name="connsiteX1" fmla="*/ 1275588 w 1275588"/>
              <a:gd name="connsiteY1" fmla="*/ 0 h 990600"/>
              <a:gd name="connsiteX0" fmla="*/ 2553340 w 2925288"/>
              <a:gd name="connsiteY0" fmla="*/ 1295400 h 1295400"/>
              <a:gd name="connsiteX1" fmla="*/ 356494 w 2925288"/>
              <a:gd name="connsiteY1" fmla="*/ 0 h 1295400"/>
              <a:gd name="connsiteX0" fmla="*/ 2196846 w 2568794"/>
              <a:gd name="connsiteY0" fmla="*/ 1295400 h 1295400"/>
              <a:gd name="connsiteX1" fmla="*/ 0 w 2568794"/>
              <a:gd name="connsiteY1" fmla="*/ 0 h 1295400"/>
              <a:gd name="connsiteX0" fmla="*/ 2196846 w 2196846"/>
              <a:gd name="connsiteY0" fmla="*/ 1295400 h 1295400"/>
              <a:gd name="connsiteX1" fmla="*/ 0 w 2196846"/>
              <a:gd name="connsiteY1" fmla="*/ 0 h 1295400"/>
              <a:gd name="connsiteX0" fmla="*/ 2196846 w 2196846"/>
              <a:gd name="connsiteY0" fmla="*/ 1295400 h 1295400"/>
              <a:gd name="connsiteX1" fmla="*/ 0 w 2196846"/>
              <a:gd name="connsiteY1" fmla="*/ 0 h 1295400"/>
              <a:gd name="connsiteX0" fmla="*/ 2196846 w 2196846"/>
              <a:gd name="connsiteY0" fmla="*/ 1295400 h 1295400"/>
              <a:gd name="connsiteX1" fmla="*/ 0 w 2196846"/>
              <a:gd name="connsiteY1" fmla="*/ 0 h 1295400"/>
              <a:gd name="connsiteX0" fmla="*/ 1984248 w 1984248"/>
              <a:gd name="connsiteY0" fmla="*/ 1295400 h 1295400"/>
              <a:gd name="connsiteX1" fmla="*/ 0 w 1984248"/>
              <a:gd name="connsiteY1" fmla="*/ 0 h 1295400"/>
              <a:gd name="connsiteX0" fmla="*/ 1984248 w 1984248"/>
              <a:gd name="connsiteY0" fmla="*/ 1295400 h 1295400"/>
              <a:gd name="connsiteX1" fmla="*/ 0 w 1984248"/>
              <a:gd name="connsiteY1" fmla="*/ 0 h 1295400"/>
              <a:gd name="connsiteX0" fmla="*/ 1984248 w 1984248"/>
              <a:gd name="connsiteY0" fmla="*/ 1295400 h 1295400"/>
              <a:gd name="connsiteX1" fmla="*/ 0 w 1984248"/>
              <a:gd name="connsiteY1" fmla="*/ 0 h 1295400"/>
              <a:gd name="connsiteX0" fmla="*/ 2055114 w 2055114"/>
              <a:gd name="connsiteY0" fmla="*/ 1219200 h 1219200"/>
              <a:gd name="connsiteX1" fmla="*/ 0 w 2055114"/>
              <a:gd name="connsiteY1" fmla="*/ 0 h 1219200"/>
              <a:gd name="connsiteX0" fmla="*/ 1775561 w 1775561"/>
              <a:gd name="connsiteY0" fmla="*/ 1208068 h 1208068"/>
              <a:gd name="connsiteX1" fmla="*/ 0 w 1775561"/>
              <a:gd name="connsiteY1" fmla="*/ 0 h 12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5561" h="1208068">
                <a:moveTo>
                  <a:pt x="1775561" y="1208068"/>
                </a:moveTo>
                <a:cubicBezTo>
                  <a:pt x="795388" y="1165396"/>
                  <a:pt x="391851" y="908304"/>
                  <a:pt x="0" y="0"/>
                </a:cubicBezTo>
              </a:path>
            </a:pathLst>
          </a:custGeom>
          <a:noFill/>
          <a:ln w="41275">
            <a:gradFill>
              <a:gsLst>
                <a:gs pos="100000">
                  <a:schemeClr val="bg1"/>
                </a:gs>
                <a:gs pos="36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507068" y="1613048"/>
            <a:ext cx="751356" cy="1085405"/>
          </a:xfrm>
          <a:custGeom>
            <a:avLst/>
            <a:gdLst>
              <a:gd name="connsiteX0" fmla="*/ 1645920 w 1645920"/>
              <a:gd name="connsiteY0" fmla="*/ 1252728 h 1252728"/>
              <a:gd name="connsiteX1" fmla="*/ 0 w 1645920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0 w 932688"/>
              <a:gd name="connsiteY0" fmla="*/ 2471928 h 2471928"/>
              <a:gd name="connsiteX1" fmla="*/ 106680 w 932688"/>
              <a:gd name="connsiteY1" fmla="*/ 0 h 2471928"/>
              <a:gd name="connsiteX0" fmla="*/ 274320 w 1207008"/>
              <a:gd name="connsiteY0" fmla="*/ 2471928 h 2471928"/>
              <a:gd name="connsiteX1" fmla="*/ 0 w 1207008"/>
              <a:gd name="connsiteY1" fmla="*/ 2286000 h 2471928"/>
              <a:gd name="connsiteX2" fmla="*/ 381000 w 1207008"/>
              <a:gd name="connsiteY2" fmla="*/ 0 h 2471928"/>
              <a:gd name="connsiteX0" fmla="*/ 274320 w 1207008"/>
              <a:gd name="connsiteY0" fmla="*/ 2471928 h 2471928"/>
              <a:gd name="connsiteX1" fmla="*/ 0 w 1207008"/>
              <a:gd name="connsiteY1" fmla="*/ 2286000 h 2471928"/>
              <a:gd name="connsiteX2" fmla="*/ 381000 w 1207008"/>
              <a:gd name="connsiteY2" fmla="*/ 0 h 2471928"/>
              <a:gd name="connsiteX0" fmla="*/ 274320 w 1078992"/>
              <a:gd name="connsiteY0" fmla="*/ 2471928 h 2471928"/>
              <a:gd name="connsiteX1" fmla="*/ 0 w 1078992"/>
              <a:gd name="connsiteY1" fmla="*/ 2286000 h 2471928"/>
              <a:gd name="connsiteX2" fmla="*/ 381000 w 1078992"/>
              <a:gd name="connsiteY2" fmla="*/ 0 h 2471928"/>
              <a:gd name="connsiteX0" fmla="*/ 1569720 w 1712976"/>
              <a:gd name="connsiteY0" fmla="*/ 2243328 h 2243328"/>
              <a:gd name="connsiteX1" fmla="*/ 1295400 w 1712976"/>
              <a:gd name="connsiteY1" fmla="*/ 2057400 h 2243328"/>
              <a:gd name="connsiteX2" fmla="*/ 0 w 1712976"/>
              <a:gd name="connsiteY2" fmla="*/ 0 h 2243328"/>
              <a:gd name="connsiteX0" fmla="*/ 1569720 w 1712976"/>
              <a:gd name="connsiteY0" fmla="*/ 2243328 h 2243328"/>
              <a:gd name="connsiteX1" fmla="*/ 1295400 w 1712976"/>
              <a:gd name="connsiteY1" fmla="*/ 2057400 h 2243328"/>
              <a:gd name="connsiteX2" fmla="*/ 0 w 1712976"/>
              <a:gd name="connsiteY2" fmla="*/ 0 h 2243328"/>
              <a:gd name="connsiteX0" fmla="*/ 1569720 w 1569720"/>
              <a:gd name="connsiteY0" fmla="*/ 2243328 h 2243328"/>
              <a:gd name="connsiteX1" fmla="*/ 0 w 1569720"/>
              <a:gd name="connsiteY1" fmla="*/ 0 h 2243328"/>
              <a:gd name="connsiteX0" fmla="*/ 1569720 w 1569720"/>
              <a:gd name="connsiteY0" fmla="*/ 2281936 h 2281936"/>
              <a:gd name="connsiteX1" fmla="*/ 0 w 1569720"/>
              <a:gd name="connsiteY1" fmla="*/ 38608 h 2281936"/>
              <a:gd name="connsiteX0" fmla="*/ 1295400 w 1295400"/>
              <a:gd name="connsiteY0" fmla="*/ 2019808 h 2019808"/>
              <a:gd name="connsiteX1" fmla="*/ 0 w 1295400"/>
              <a:gd name="connsiteY1" fmla="*/ 38608 h 2019808"/>
              <a:gd name="connsiteX0" fmla="*/ 1295400 w 1976120"/>
              <a:gd name="connsiteY0" fmla="*/ 2019808 h 2019808"/>
              <a:gd name="connsiteX1" fmla="*/ 0 w 1976120"/>
              <a:gd name="connsiteY1" fmla="*/ 38608 h 2019808"/>
              <a:gd name="connsiteX0" fmla="*/ 1371600 w 2052320"/>
              <a:gd name="connsiteY0" fmla="*/ 2096008 h 2096008"/>
              <a:gd name="connsiteX1" fmla="*/ 0 w 2052320"/>
              <a:gd name="connsiteY1" fmla="*/ 38608 h 2096008"/>
              <a:gd name="connsiteX0" fmla="*/ 1371600 w 1924304"/>
              <a:gd name="connsiteY0" fmla="*/ 2096008 h 2096008"/>
              <a:gd name="connsiteX1" fmla="*/ 0 w 1924304"/>
              <a:gd name="connsiteY1" fmla="*/ 38608 h 2096008"/>
              <a:gd name="connsiteX0" fmla="*/ 1600200 w 2152904"/>
              <a:gd name="connsiteY0" fmla="*/ 2172208 h 2172208"/>
              <a:gd name="connsiteX1" fmla="*/ 0 w 2152904"/>
              <a:gd name="connsiteY1" fmla="*/ 38608 h 2172208"/>
              <a:gd name="connsiteX0" fmla="*/ 1600200 w 2152904"/>
              <a:gd name="connsiteY0" fmla="*/ 2133600 h 2133600"/>
              <a:gd name="connsiteX1" fmla="*/ 0 w 2152904"/>
              <a:gd name="connsiteY1" fmla="*/ 0 h 2133600"/>
              <a:gd name="connsiteX0" fmla="*/ 1600200 w 2003552"/>
              <a:gd name="connsiteY0" fmla="*/ 2133600 h 2133600"/>
              <a:gd name="connsiteX1" fmla="*/ 0 w 2003552"/>
              <a:gd name="connsiteY1" fmla="*/ 0 h 2133600"/>
              <a:gd name="connsiteX0" fmla="*/ 1600200 w 2003552"/>
              <a:gd name="connsiteY0" fmla="*/ 2057400 h 2057400"/>
              <a:gd name="connsiteX1" fmla="*/ 0 w 2003552"/>
              <a:gd name="connsiteY1" fmla="*/ 0 h 2057400"/>
              <a:gd name="connsiteX0" fmla="*/ 1600200 w 2125472"/>
              <a:gd name="connsiteY0" fmla="*/ 2057400 h 2057400"/>
              <a:gd name="connsiteX1" fmla="*/ 0 w 2125472"/>
              <a:gd name="connsiteY1" fmla="*/ 0 h 2057400"/>
              <a:gd name="connsiteX0" fmla="*/ 1243939 w 1438200"/>
              <a:gd name="connsiteY0" fmla="*/ 2035134 h 2035134"/>
              <a:gd name="connsiteX1" fmla="*/ 0 w 1438200"/>
              <a:gd name="connsiteY1" fmla="*/ 0 h 2035134"/>
              <a:gd name="connsiteX0" fmla="*/ 1243939 w 1388839"/>
              <a:gd name="connsiteY0" fmla="*/ 2035134 h 2035134"/>
              <a:gd name="connsiteX1" fmla="*/ 0 w 1388839"/>
              <a:gd name="connsiteY1" fmla="*/ 0 h 2035134"/>
              <a:gd name="connsiteX0" fmla="*/ 1243939 w 1397185"/>
              <a:gd name="connsiteY0" fmla="*/ 2035134 h 2035134"/>
              <a:gd name="connsiteX1" fmla="*/ 0 w 1397185"/>
              <a:gd name="connsiteY1" fmla="*/ 0 h 2035134"/>
              <a:gd name="connsiteX0" fmla="*/ 1243939 w 1408793"/>
              <a:gd name="connsiteY0" fmla="*/ 2035134 h 2035134"/>
              <a:gd name="connsiteX1" fmla="*/ 0 w 1408793"/>
              <a:gd name="connsiteY1" fmla="*/ 0 h 203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8793" h="2035134">
                <a:moveTo>
                  <a:pt x="1243939" y="2035134"/>
                </a:moveTo>
                <a:cubicBezTo>
                  <a:pt x="1769211" y="1098382"/>
                  <a:pt x="953909" y="45806"/>
                  <a:pt x="0" y="0"/>
                </a:cubicBezTo>
              </a:path>
            </a:pathLst>
          </a:custGeom>
          <a:ln w="4127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4200000" scaled="0"/>
            </a:gra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13303" y="1760036"/>
            <a:ext cx="1354941" cy="848061"/>
          </a:xfrm>
          <a:custGeom>
            <a:avLst/>
            <a:gdLst>
              <a:gd name="connsiteX0" fmla="*/ 1645920 w 1645920"/>
              <a:gd name="connsiteY0" fmla="*/ 1252728 h 1252728"/>
              <a:gd name="connsiteX1" fmla="*/ 0 w 1645920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1645920 w 1728216"/>
              <a:gd name="connsiteY0" fmla="*/ 1252728 h 1252728"/>
              <a:gd name="connsiteX1" fmla="*/ 0 w 1728216"/>
              <a:gd name="connsiteY1" fmla="*/ 0 h 1252728"/>
              <a:gd name="connsiteX0" fmla="*/ 0 w 932688"/>
              <a:gd name="connsiteY0" fmla="*/ 2471928 h 2471928"/>
              <a:gd name="connsiteX1" fmla="*/ 106680 w 932688"/>
              <a:gd name="connsiteY1" fmla="*/ 0 h 2471928"/>
              <a:gd name="connsiteX0" fmla="*/ 274320 w 1207008"/>
              <a:gd name="connsiteY0" fmla="*/ 2471928 h 2471928"/>
              <a:gd name="connsiteX1" fmla="*/ 0 w 1207008"/>
              <a:gd name="connsiteY1" fmla="*/ 2286000 h 2471928"/>
              <a:gd name="connsiteX2" fmla="*/ 381000 w 1207008"/>
              <a:gd name="connsiteY2" fmla="*/ 0 h 2471928"/>
              <a:gd name="connsiteX0" fmla="*/ 274320 w 1207008"/>
              <a:gd name="connsiteY0" fmla="*/ 2471928 h 2471928"/>
              <a:gd name="connsiteX1" fmla="*/ 0 w 1207008"/>
              <a:gd name="connsiteY1" fmla="*/ 2286000 h 2471928"/>
              <a:gd name="connsiteX2" fmla="*/ 381000 w 1207008"/>
              <a:gd name="connsiteY2" fmla="*/ 0 h 2471928"/>
              <a:gd name="connsiteX0" fmla="*/ 274320 w 1078992"/>
              <a:gd name="connsiteY0" fmla="*/ 2471928 h 2471928"/>
              <a:gd name="connsiteX1" fmla="*/ 0 w 1078992"/>
              <a:gd name="connsiteY1" fmla="*/ 2286000 h 2471928"/>
              <a:gd name="connsiteX2" fmla="*/ 381000 w 1078992"/>
              <a:gd name="connsiteY2" fmla="*/ 0 h 2471928"/>
              <a:gd name="connsiteX0" fmla="*/ 1569720 w 1712976"/>
              <a:gd name="connsiteY0" fmla="*/ 2243328 h 2243328"/>
              <a:gd name="connsiteX1" fmla="*/ 1295400 w 1712976"/>
              <a:gd name="connsiteY1" fmla="*/ 2057400 h 2243328"/>
              <a:gd name="connsiteX2" fmla="*/ 0 w 1712976"/>
              <a:gd name="connsiteY2" fmla="*/ 0 h 2243328"/>
              <a:gd name="connsiteX0" fmla="*/ 1569720 w 1712976"/>
              <a:gd name="connsiteY0" fmla="*/ 2243328 h 2243328"/>
              <a:gd name="connsiteX1" fmla="*/ 1295400 w 1712976"/>
              <a:gd name="connsiteY1" fmla="*/ 2057400 h 2243328"/>
              <a:gd name="connsiteX2" fmla="*/ 0 w 1712976"/>
              <a:gd name="connsiteY2" fmla="*/ 0 h 2243328"/>
              <a:gd name="connsiteX0" fmla="*/ 1569720 w 1569720"/>
              <a:gd name="connsiteY0" fmla="*/ 2243328 h 2243328"/>
              <a:gd name="connsiteX1" fmla="*/ 0 w 1569720"/>
              <a:gd name="connsiteY1" fmla="*/ 0 h 2243328"/>
              <a:gd name="connsiteX0" fmla="*/ 1569720 w 1569720"/>
              <a:gd name="connsiteY0" fmla="*/ 2281936 h 2281936"/>
              <a:gd name="connsiteX1" fmla="*/ 0 w 1569720"/>
              <a:gd name="connsiteY1" fmla="*/ 38608 h 2281936"/>
              <a:gd name="connsiteX0" fmla="*/ 1295400 w 1295400"/>
              <a:gd name="connsiteY0" fmla="*/ 2019808 h 2019808"/>
              <a:gd name="connsiteX1" fmla="*/ 0 w 1295400"/>
              <a:gd name="connsiteY1" fmla="*/ 38608 h 2019808"/>
              <a:gd name="connsiteX0" fmla="*/ 1295400 w 1976120"/>
              <a:gd name="connsiteY0" fmla="*/ 2019808 h 2019808"/>
              <a:gd name="connsiteX1" fmla="*/ 0 w 1976120"/>
              <a:gd name="connsiteY1" fmla="*/ 38608 h 2019808"/>
              <a:gd name="connsiteX0" fmla="*/ 1371600 w 2052320"/>
              <a:gd name="connsiteY0" fmla="*/ 2096008 h 2096008"/>
              <a:gd name="connsiteX1" fmla="*/ 0 w 2052320"/>
              <a:gd name="connsiteY1" fmla="*/ 38608 h 2096008"/>
              <a:gd name="connsiteX0" fmla="*/ 1371600 w 1924304"/>
              <a:gd name="connsiteY0" fmla="*/ 2096008 h 2096008"/>
              <a:gd name="connsiteX1" fmla="*/ 0 w 1924304"/>
              <a:gd name="connsiteY1" fmla="*/ 38608 h 2096008"/>
              <a:gd name="connsiteX0" fmla="*/ 1600200 w 2152904"/>
              <a:gd name="connsiteY0" fmla="*/ 2172208 h 2172208"/>
              <a:gd name="connsiteX1" fmla="*/ 0 w 2152904"/>
              <a:gd name="connsiteY1" fmla="*/ 38608 h 2172208"/>
              <a:gd name="connsiteX0" fmla="*/ 1600200 w 2152904"/>
              <a:gd name="connsiteY0" fmla="*/ 2133600 h 2133600"/>
              <a:gd name="connsiteX1" fmla="*/ 0 w 2152904"/>
              <a:gd name="connsiteY1" fmla="*/ 0 h 2133600"/>
              <a:gd name="connsiteX0" fmla="*/ 1600200 w 2003552"/>
              <a:gd name="connsiteY0" fmla="*/ 2133600 h 2133600"/>
              <a:gd name="connsiteX1" fmla="*/ 0 w 2003552"/>
              <a:gd name="connsiteY1" fmla="*/ 0 h 2133600"/>
              <a:gd name="connsiteX0" fmla="*/ 1600200 w 2003552"/>
              <a:gd name="connsiteY0" fmla="*/ 2057400 h 2057400"/>
              <a:gd name="connsiteX1" fmla="*/ 0 w 2003552"/>
              <a:gd name="connsiteY1" fmla="*/ 0 h 2057400"/>
              <a:gd name="connsiteX0" fmla="*/ 1600200 w 2125472"/>
              <a:gd name="connsiteY0" fmla="*/ 2057400 h 2057400"/>
              <a:gd name="connsiteX1" fmla="*/ 0 w 2125472"/>
              <a:gd name="connsiteY1" fmla="*/ 0 h 2057400"/>
              <a:gd name="connsiteX0" fmla="*/ 1243939 w 1438200"/>
              <a:gd name="connsiteY0" fmla="*/ 2035134 h 2035134"/>
              <a:gd name="connsiteX1" fmla="*/ 0 w 1438200"/>
              <a:gd name="connsiteY1" fmla="*/ 0 h 2035134"/>
              <a:gd name="connsiteX0" fmla="*/ 1243939 w 1388839"/>
              <a:gd name="connsiteY0" fmla="*/ 2035134 h 2035134"/>
              <a:gd name="connsiteX1" fmla="*/ 0 w 1388839"/>
              <a:gd name="connsiteY1" fmla="*/ 0 h 2035134"/>
              <a:gd name="connsiteX0" fmla="*/ 1243939 w 1397185"/>
              <a:gd name="connsiteY0" fmla="*/ 2035134 h 2035134"/>
              <a:gd name="connsiteX1" fmla="*/ 0 w 1397185"/>
              <a:gd name="connsiteY1" fmla="*/ 0 h 2035134"/>
              <a:gd name="connsiteX0" fmla="*/ 1243939 w 1408793"/>
              <a:gd name="connsiteY0" fmla="*/ 2035134 h 2035134"/>
              <a:gd name="connsiteX1" fmla="*/ 0 w 1408793"/>
              <a:gd name="connsiteY1" fmla="*/ 0 h 2035134"/>
              <a:gd name="connsiteX0" fmla="*/ 2524249 w 2607470"/>
              <a:gd name="connsiteY0" fmla="*/ 843890 h 843890"/>
              <a:gd name="connsiteX1" fmla="*/ 0 w 2607470"/>
              <a:gd name="connsiteY1" fmla="*/ 0 h 843890"/>
              <a:gd name="connsiteX0" fmla="*/ 2524249 w 2593809"/>
              <a:gd name="connsiteY0" fmla="*/ 1324677 h 1324677"/>
              <a:gd name="connsiteX1" fmla="*/ 0 w 2593809"/>
              <a:gd name="connsiteY1" fmla="*/ 480787 h 1324677"/>
              <a:gd name="connsiteX0" fmla="*/ 2635578 w 2702642"/>
              <a:gd name="connsiteY0" fmla="*/ 877381 h 877381"/>
              <a:gd name="connsiteX1" fmla="*/ 0 w 2702642"/>
              <a:gd name="connsiteY1" fmla="*/ 679212 h 877381"/>
              <a:gd name="connsiteX0" fmla="*/ 2635578 w 2635579"/>
              <a:gd name="connsiteY0" fmla="*/ 966901 h 966901"/>
              <a:gd name="connsiteX1" fmla="*/ 0 w 2635579"/>
              <a:gd name="connsiteY1" fmla="*/ 768732 h 966901"/>
              <a:gd name="connsiteX0" fmla="*/ 2735775 w 2735775"/>
              <a:gd name="connsiteY0" fmla="*/ 907942 h 907942"/>
              <a:gd name="connsiteX1" fmla="*/ 0 w 2735775"/>
              <a:gd name="connsiteY1" fmla="*/ 821103 h 907942"/>
              <a:gd name="connsiteX0" fmla="*/ 2746029 w 2746029"/>
              <a:gd name="connsiteY0" fmla="*/ 891069 h 891069"/>
              <a:gd name="connsiteX1" fmla="*/ 10254 w 2746029"/>
              <a:gd name="connsiteY1" fmla="*/ 804230 h 891069"/>
              <a:gd name="connsiteX0" fmla="*/ 2901341 w 2901341"/>
              <a:gd name="connsiteY0" fmla="*/ 1306556 h 1306556"/>
              <a:gd name="connsiteX1" fmla="*/ 9701 w 2901341"/>
              <a:gd name="connsiteY1" fmla="*/ 540596 h 1306556"/>
              <a:gd name="connsiteX0" fmla="*/ 2891640 w 2891640"/>
              <a:gd name="connsiteY0" fmla="*/ 1523690 h 1523690"/>
              <a:gd name="connsiteX1" fmla="*/ 0 w 2891640"/>
              <a:gd name="connsiteY1" fmla="*/ 757730 h 1523690"/>
              <a:gd name="connsiteX0" fmla="*/ 2891640 w 2898913"/>
              <a:gd name="connsiteY0" fmla="*/ 1621025 h 1621025"/>
              <a:gd name="connsiteX1" fmla="*/ 0 w 2898913"/>
              <a:gd name="connsiteY1" fmla="*/ 855065 h 1621025"/>
              <a:gd name="connsiteX0" fmla="*/ 2668976 w 2676843"/>
              <a:gd name="connsiteY0" fmla="*/ 1613605 h 1613606"/>
              <a:gd name="connsiteX1" fmla="*/ 0 w 2676843"/>
              <a:gd name="connsiteY1" fmla="*/ 858777 h 1613606"/>
              <a:gd name="connsiteX0" fmla="*/ 2668976 w 2676687"/>
              <a:gd name="connsiteY0" fmla="*/ 1531261 h 1531260"/>
              <a:gd name="connsiteX1" fmla="*/ 0 w 2676687"/>
              <a:gd name="connsiteY1" fmla="*/ 776433 h 1531260"/>
              <a:gd name="connsiteX0" fmla="*/ 2501979 w 2510183"/>
              <a:gd name="connsiteY0" fmla="*/ 1538585 h 1538586"/>
              <a:gd name="connsiteX1" fmla="*/ 0 w 2510183"/>
              <a:gd name="connsiteY1" fmla="*/ 772624 h 1538586"/>
              <a:gd name="connsiteX0" fmla="*/ 2501979 w 2540515"/>
              <a:gd name="connsiteY0" fmla="*/ 1590116 h 1590115"/>
              <a:gd name="connsiteX1" fmla="*/ 0 w 2540515"/>
              <a:gd name="connsiteY1" fmla="*/ 824155 h 159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515" h="1590115">
                <a:moveTo>
                  <a:pt x="2501979" y="1590116"/>
                </a:moveTo>
                <a:cubicBezTo>
                  <a:pt x="2893656" y="-170486"/>
                  <a:pt x="174593" y="-532813"/>
                  <a:pt x="0" y="824155"/>
                </a:cubicBezTo>
              </a:path>
            </a:pathLst>
          </a:custGeom>
          <a:ln w="41275">
            <a:gradFill>
              <a:gsLst>
                <a:gs pos="0">
                  <a:schemeClr val="bg1"/>
                </a:gs>
                <a:gs pos="92000">
                  <a:schemeClr val="bg1">
                    <a:alpha val="0"/>
                  </a:schemeClr>
                </a:gs>
              </a:gsLst>
              <a:lin ang="0" scaled="0"/>
            </a:gra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62603" y="5334003"/>
                <a:ext cx="31860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≥</m:t>
                      </m:r>
                      <m:func>
                        <m:funcPr>
                          <m:ctrlPr>
                            <a:rPr lang="en-US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acc>
                            <m:accPr>
                              <m:chr m:val="̇"/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334000"/>
                <a:ext cx="3186065" cy="461665"/>
              </a:xfrm>
              <a:prstGeom prst="rect">
                <a:avLst/>
              </a:prstGeom>
              <a:blipFill rotWithShape="1">
                <a:blip r:embed="rId10"/>
                <a:stretch>
                  <a:fillRect r="-19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5222" y="4574418"/>
            <a:ext cx="549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Difference between abiotic (fire) and Life: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6232" y="4953003"/>
                <a:ext cx="509748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5888" indent="-115888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C00000"/>
                    </a:solidFill>
                  </a:rPr>
                  <a:t>Abiotic</a:t>
                </a:r>
                <a:r>
                  <a:rPr lang="en-US" sz="2400" dirty="0" smtClean="0"/>
                  <a:t>: maximizes instantaneous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</m:acc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𝑡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115888" indent="-115888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Life</a:t>
                </a:r>
                <a:r>
                  <a:rPr lang="en-US" sz="2400" dirty="0" smtClean="0"/>
                  <a:t>: maximizes time-averaged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4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</m:acc>
                        <m:r>
                          <a:rPr lang="en-US" sz="24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32" y="4953001"/>
                <a:ext cx="5097486" cy="830997"/>
              </a:xfrm>
              <a:prstGeom prst="rect">
                <a:avLst/>
              </a:prstGeom>
              <a:blipFill rotWithShape="1">
                <a:blip r:embed="rId11"/>
                <a:stretch>
                  <a:fillRect l="-1553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203" y="6172203"/>
                <a:ext cx="8337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Anticipatory control (such as circadian rhythm) increases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4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400" b="1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𝝈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4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US" sz="24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400" b="1" dirty="0" smtClean="0"/>
                  <a:t> 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172200"/>
                <a:ext cx="8337091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170"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8600" y="730478"/>
            <a:ext cx="634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state systems: (Dewar 2003, </a:t>
            </a:r>
            <a:r>
              <a:rPr lang="en-US" dirty="0" err="1" smtClean="0"/>
              <a:t>Martyushev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 smtClean="0"/>
              <a:t>Seleznev</a:t>
            </a:r>
            <a:r>
              <a:rPr lang="en-US" dirty="0" smtClean="0"/>
              <a:t> 2006)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16235" y="577233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(Vallino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216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Internal Entropy Production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𝑃𝐺</m:t>
                        </m:r>
                      </m:sub>
                    </m:sSub>
                  </m:oMath>
                </a14:m>
                <a:r>
                  <a:rPr lang="en-US" dirty="0" smtClean="0"/>
                  <a:t> is proportional to metatranscriptomics measures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02" y="5807870"/>
                <a:ext cx="5117298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838200"/>
                <a:ext cx="3572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Entropy Production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</m:acc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838200"/>
                <a:ext cx="357226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2730" t="-10667" r="-512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82763" y="838200"/>
                <a:ext cx="31408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Entropy over Interval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63" y="838200"/>
                <a:ext cx="3140860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3107"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406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40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sz="quarter" idx="1"/>
          </p:nvPr>
        </p:nvSpPr>
        <p:spPr>
          <a:xfrm>
            <a:off x="47625" y="1933575"/>
            <a:ext cx="3589338" cy="1350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 smtClean="0">
                <a:solidFill>
                  <a:srgbClr val="3366FF"/>
                </a:solidFill>
                <a:ea typeface="ＭＳ Ｐゴシック" pitchFamily="-102" charset="-128"/>
              </a:rPr>
              <a:t>Metagenome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02" charset="-128"/>
              </a:rPr>
              <a:t>: </a:t>
            </a:r>
          </a:p>
          <a:p>
            <a:pPr marL="227013" indent="0" eaLnBrk="1" hangingPunct="1">
              <a:buNone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02" charset="-128"/>
              </a:rPr>
              <a:t>What metabolic pathways are present?</a:t>
            </a:r>
            <a:endParaRPr lang="en-US" altLang="en-US" sz="2400" dirty="0" smtClean="0">
              <a:ea typeface="ＭＳ Ｐゴシック" pitchFamily="-102" charset="-128"/>
            </a:endParaRPr>
          </a:p>
        </p:txBody>
      </p:sp>
      <p:sp>
        <p:nvSpPr>
          <p:cNvPr id="23557" name="Content Placeholder 2"/>
          <p:cNvSpPr txBox="1">
            <a:spLocks/>
          </p:cNvSpPr>
          <p:nvPr/>
        </p:nvSpPr>
        <p:spPr bwMode="auto">
          <a:xfrm>
            <a:off x="152400" y="3219450"/>
            <a:ext cx="34178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>
              <a:latin typeface="Tw Cen MT" pitchFamily="-102" charset="0"/>
            </a:endParaRPr>
          </a:p>
        </p:txBody>
      </p:sp>
      <p:sp>
        <p:nvSpPr>
          <p:cNvPr id="23558" name="Content Placeholder 2"/>
          <p:cNvSpPr txBox="1">
            <a:spLocks/>
          </p:cNvSpPr>
          <p:nvPr/>
        </p:nvSpPr>
        <p:spPr bwMode="auto">
          <a:xfrm>
            <a:off x="58738" y="3436938"/>
            <a:ext cx="35782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dirty="0">
                <a:solidFill>
                  <a:srgbClr val="FF0000"/>
                </a:solidFill>
                <a:latin typeface="+mn-lt"/>
              </a:rPr>
              <a:t>Metatranscriptome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: </a:t>
            </a:r>
            <a:endParaRPr lang="en-US" altLang="en-US" dirty="0" smtClean="0">
              <a:solidFill>
                <a:srgbClr val="000000"/>
              </a:solidFill>
              <a:latin typeface="+mn-lt"/>
            </a:endParaRPr>
          </a:p>
          <a:p>
            <a:pPr marL="227013" indent="0" eaLnBrk="1" hangingPunct="1">
              <a:spcBef>
                <a:spcPct val="2000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+mn-lt"/>
              </a:rPr>
              <a:t>What 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metabolic pathways are expressed?</a:t>
            </a:r>
            <a:endParaRPr lang="en-US" altLang="en-US" dirty="0">
              <a:latin typeface="+mn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3"/>
          <a:stretch/>
        </p:blipFill>
        <p:spPr>
          <a:xfrm>
            <a:off x="3505200" y="1158875"/>
            <a:ext cx="4978060" cy="4787466"/>
          </a:xfrm>
          <a:prstGeom prst="rect">
            <a:avLst/>
          </a:prstGeom>
        </p:spPr>
      </p:pic>
      <p:sp>
        <p:nvSpPr>
          <p:cNvPr id="23669" name="TextBox 23668"/>
          <p:cNvSpPr txBox="1"/>
          <p:nvPr/>
        </p:nvSpPr>
        <p:spPr>
          <a:xfrm>
            <a:off x="5368771" y="381000"/>
            <a:ext cx="337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Julie Huber and Petra Byl</a:t>
            </a:r>
            <a:endParaRPr lang="en-US" sz="2400" b="1" dirty="0"/>
          </a:p>
        </p:txBody>
      </p:sp>
      <p:sp>
        <p:nvSpPr>
          <p:cNvPr id="23672" name="Title 2367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rtl="0" eaLnBrk="1" latinLnBrk="0" hangingPunct="1"/>
            <a:r>
              <a:rPr lang="en-US" sz="4400" kern="120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Environmental ‘Omics</a:t>
            </a:r>
            <a:endParaRPr lang="en-US" dirty="0" smtClean="0">
              <a:effectLst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4533765" y="2681646"/>
            <a:ext cx="3470364" cy="301625"/>
            <a:chOff x="4533765" y="2681646"/>
            <a:chExt cx="3470364" cy="301625"/>
          </a:xfrm>
        </p:grpSpPr>
        <p:sp>
          <p:nvSpPr>
            <p:cNvPr id="218" name="Oval 217"/>
            <p:cNvSpPr/>
            <p:nvPr/>
          </p:nvSpPr>
          <p:spPr bwMode="auto">
            <a:xfrm>
              <a:off x="5069200" y="2681646"/>
              <a:ext cx="288925" cy="298450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5643517" y="2681646"/>
              <a:ext cx="288925" cy="300037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6177207" y="2683233"/>
              <a:ext cx="288925" cy="300038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6569610" y="2683233"/>
              <a:ext cx="288925" cy="300037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7066140" y="2683233"/>
              <a:ext cx="288925" cy="300038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7715204" y="2683233"/>
              <a:ext cx="288925" cy="298450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4533765" y="2681646"/>
              <a:ext cx="288925" cy="298450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670" name="Group 23669"/>
          <p:cNvGrpSpPr/>
          <p:nvPr/>
        </p:nvGrpSpPr>
        <p:grpSpPr>
          <a:xfrm>
            <a:off x="4367167" y="1932859"/>
            <a:ext cx="715962" cy="3791957"/>
            <a:chOff x="4367167" y="1932859"/>
            <a:chExt cx="715962" cy="3791957"/>
          </a:xfrm>
        </p:grpSpPr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738642" y="4798297"/>
              <a:ext cx="288925" cy="300037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4794204" y="5424778"/>
              <a:ext cx="288925" cy="300038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686254" y="4198222"/>
              <a:ext cx="288925" cy="300037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619579" y="3596559"/>
              <a:ext cx="288925" cy="301625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568779" y="2980609"/>
              <a:ext cx="288925" cy="301625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4532267" y="2694859"/>
              <a:ext cx="288925" cy="300038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449717" y="2375772"/>
              <a:ext cx="288925" cy="301625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4367167" y="1932859"/>
              <a:ext cx="288925" cy="300038"/>
            </a:xfrm>
            <a:prstGeom prst="ellipse">
              <a:avLst/>
            </a:prstGeom>
            <a:solidFill>
              <a:srgbClr val="3366FF">
                <a:alpha val="30980"/>
              </a:srgbClr>
            </a:solidFill>
            <a:ln w="9525">
              <a:solidFill>
                <a:srgbClr val="4F622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8088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4579" name="Picture 13" descr="Siders_phyla_all_depths_2016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11288"/>
            <a:ext cx="8777287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1"/>
          <p:cNvSpPr txBox="1">
            <a:spLocks noChangeArrowheads="1"/>
          </p:cNvSpPr>
          <p:nvPr/>
        </p:nvSpPr>
        <p:spPr bwMode="auto">
          <a:xfrm>
            <a:off x="2216150" y="6278563"/>
            <a:ext cx="3078163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b="1">
                <a:latin typeface="+mn-lt"/>
              </a:rPr>
              <a:t>% Composition</a:t>
            </a:r>
          </a:p>
        </p:txBody>
      </p:sp>
      <p:sp>
        <p:nvSpPr>
          <p:cNvPr id="24581" name="TextBox 21"/>
          <p:cNvSpPr txBox="1">
            <a:spLocks noChangeArrowheads="1"/>
          </p:cNvSpPr>
          <p:nvPr/>
        </p:nvSpPr>
        <p:spPr bwMode="auto">
          <a:xfrm>
            <a:off x="366714" y="1084263"/>
            <a:ext cx="741045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Distribution of Microbial Phyla Over Depth</a:t>
            </a:r>
          </a:p>
        </p:txBody>
      </p:sp>
      <p:sp>
        <p:nvSpPr>
          <p:cNvPr id="24582" name="TextBox 21"/>
          <p:cNvSpPr txBox="1">
            <a:spLocks noChangeArrowheads="1"/>
          </p:cNvSpPr>
          <p:nvPr/>
        </p:nvSpPr>
        <p:spPr bwMode="auto">
          <a:xfrm>
            <a:off x="3592513" y="1731963"/>
            <a:ext cx="20447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Proteobacteria</a:t>
            </a:r>
          </a:p>
        </p:txBody>
      </p:sp>
      <p:sp>
        <p:nvSpPr>
          <p:cNvPr id="24583" name="TextBox 21"/>
          <p:cNvSpPr txBox="1">
            <a:spLocks noChangeArrowheads="1"/>
          </p:cNvSpPr>
          <p:nvPr/>
        </p:nvSpPr>
        <p:spPr bwMode="auto">
          <a:xfrm>
            <a:off x="2460625" y="2760663"/>
            <a:ext cx="1824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>
                <a:latin typeface="+mn-lt"/>
              </a:rPr>
              <a:t>Cyanobacteria</a:t>
            </a:r>
          </a:p>
        </p:txBody>
      </p:sp>
      <p:sp>
        <p:nvSpPr>
          <p:cNvPr id="24584" name="TextBox 21"/>
          <p:cNvSpPr txBox="1">
            <a:spLocks noChangeArrowheads="1"/>
          </p:cNvSpPr>
          <p:nvPr/>
        </p:nvSpPr>
        <p:spPr bwMode="auto">
          <a:xfrm>
            <a:off x="2216150" y="4360863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Chlorobi</a:t>
            </a:r>
          </a:p>
        </p:txBody>
      </p:sp>
      <p:sp>
        <p:nvSpPr>
          <p:cNvPr id="24585" name="TextBox 21"/>
          <p:cNvSpPr txBox="1">
            <a:spLocks noChangeArrowheads="1"/>
          </p:cNvSpPr>
          <p:nvPr/>
        </p:nvSpPr>
        <p:spPr bwMode="auto">
          <a:xfrm>
            <a:off x="1323975" y="2268538"/>
            <a:ext cx="196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 dirty="0" err="1">
                <a:latin typeface="+mn-lt"/>
              </a:rPr>
              <a:t>Actinobacteria</a:t>
            </a:r>
            <a:endParaRPr lang="en-US" altLang="en-US" sz="2000" dirty="0">
              <a:latin typeface="+mn-lt"/>
            </a:endParaRPr>
          </a:p>
        </p:txBody>
      </p:sp>
      <p:sp>
        <p:nvSpPr>
          <p:cNvPr id="24586" name="TextBox 21"/>
          <p:cNvSpPr txBox="1">
            <a:spLocks noChangeArrowheads="1"/>
          </p:cNvSpPr>
          <p:nvPr/>
        </p:nvSpPr>
        <p:spPr bwMode="auto">
          <a:xfrm>
            <a:off x="1509713" y="3852863"/>
            <a:ext cx="1776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>
                <a:latin typeface="+mn-lt"/>
              </a:rPr>
              <a:t>Bacteroidetes</a:t>
            </a:r>
          </a:p>
        </p:txBody>
      </p:sp>
      <p:sp>
        <p:nvSpPr>
          <p:cNvPr id="24589" name="TextBox 21"/>
          <p:cNvSpPr txBox="1">
            <a:spLocks noChangeArrowheads="1"/>
          </p:cNvSpPr>
          <p:nvPr/>
        </p:nvSpPr>
        <p:spPr bwMode="auto">
          <a:xfrm>
            <a:off x="1030288" y="5946776"/>
            <a:ext cx="4191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0</a:t>
            </a:r>
          </a:p>
        </p:txBody>
      </p:sp>
      <p:sp>
        <p:nvSpPr>
          <p:cNvPr id="24590" name="TextBox 21"/>
          <p:cNvSpPr txBox="1">
            <a:spLocks noChangeArrowheads="1"/>
          </p:cNvSpPr>
          <p:nvPr/>
        </p:nvSpPr>
        <p:spPr bwMode="auto">
          <a:xfrm>
            <a:off x="2022475" y="5962651"/>
            <a:ext cx="7207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25</a:t>
            </a:r>
          </a:p>
        </p:txBody>
      </p:sp>
      <p:sp>
        <p:nvSpPr>
          <p:cNvPr id="24591" name="TextBox 21"/>
          <p:cNvSpPr txBox="1">
            <a:spLocks noChangeArrowheads="1"/>
          </p:cNvSpPr>
          <p:nvPr/>
        </p:nvSpPr>
        <p:spPr bwMode="auto">
          <a:xfrm>
            <a:off x="2701925" y="5961063"/>
            <a:ext cx="13112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+mn-lt"/>
              </a:rPr>
              <a:t>50</a:t>
            </a:r>
          </a:p>
        </p:txBody>
      </p:sp>
      <p:sp>
        <p:nvSpPr>
          <p:cNvPr id="24592" name="TextBox 21"/>
          <p:cNvSpPr txBox="1">
            <a:spLocks noChangeArrowheads="1"/>
          </p:cNvSpPr>
          <p:nvPr/>
        </p:nvSpPr>
        <p:spPr bwMode="auto">
          <a:xfrm>
            <a:off x="3946525" y="5946776"/>
            <a:ext cx="11112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+mn-lt"/>
              </a:rPr>
              <a:t>75</a:t>
            </a:r>
          </a:p>
        </p:txBody>
      </p:sp>
      <p:sp>
        <p:nvSpPr>
          <p:cNvPr id="24593" name="TextBox 21"/>
          <p:cNvSpPr txBox="1">
            <a:spLocks noChangeArrowheads="1"/>
          </p:cNvSpPr>
          <p:nvPr/>
        </p:nvSpPr>
        <p:spPr bwMode="auto">
          <a:xfrm>
            <a:off x="5175250" y="5961063"/>
            <a:ext cx="747713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+mn-lt"/>
              </a:rPr>
              <a:t>100</a:t>
            </a:r>
          </a:p>
        </p:txBody>
      </p:sp>
      <p:grpSp>
        <p:nvGrpSpPr>
          <p:cNvPr id="24594" name="Group 29"/>
          <p:cNvGrpSpPr>
            <a:grpSpLocks/>
          </p:cNvGrpSpPr>
          <p:nvPr/>
        </p:nvGrpSpPr>
        <p:grpSpPr bwMode="auto">
          <a:xfrm>
            <a:off x="0" y="1712913"/>
            <a:ext cx="867304" cy="4081463"/>
            <a:chOff x="0" y="1726669"/>
            <a:chExt cx="866644" cy="4081480"/>
          </a:xfrm>
        </p:grpSpPr>
        <p:grpSp>
          <p:nvGrpSpPr>
            <p:cNvPr id="3" name="Group 27"/>
            <p:cNvGrpSpPr/>
            <p:nvPr/>
          </p:nvGrpSpPr>
          <p:grpSpPr>
            <a:xfrm>
              <a:off x="199624" y="1726669"/>
              <a:ext cx="667020" cy="4081480"/>
              <a:chOff x="-761985" y="1726669"/>
              <a:chExt cx="667020" cy="4081480"/>
            </a:xfrm>
            <a:solidFill>
              <a:srgbClr val="FFFFFF"/>
            </a:solidFill>
          </p:grpSpPr>
          <p:sp>
            <p:nvSpPr>
              <p:cNvPr id="20" name="TextBox 21"/>
              <p:cNvSpPr txBox="1">
                <a:spLocks noChangeArrowheads="1"/>
              </p:cNvSpPr>
              <p:nvPr/>
            </p:nvSpPr>
            <p:spPr bwMode="auto">
              <a:xfrm>
                <a:off x="-633761" y="1726669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0.5</a:t>
                </a:r>
              </a:p>
            </p:txBody>
          </p:sp>
          <p:sp>
            <p:nvSpPr>
              <p:cNvPr id="21" name="TextBox 21"/>
              <p:cNvSpPr txBox="1">
                <a:spLocks noChangeArrowheads="1"/>
              </p:cNvSpPr>
              <p:nvPr/>
            </p:nvSpPr>
            <p:spPr bwMode="auto">
              <a:xfrm>
                <a:off x="-633761" y="2246860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2.0</a:t>
                </a:r>
              </a:p>
            </p:txBody>
          </p:sp>
          <p:sp>
            <p:nvSpPr>
              <p:cNvPr id="22" name="TextBox 21"/>
              <p:cNvSpPr txBox="1">
                <a:spLocks noChangeArrowheads="1"/>
              </p:cNvSpPr>
              <p:nvPr/>
            </p:nvSpPr>
            <p:spPr bwMode="auto">
              <a:xfrm>
                <a:off x="-650694" y="2782360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3.0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-639578" y="3321025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4.0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-639575" y="3845951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6.0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-621218" y="4357715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8.0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-761985" y="4879447"/>
                <a:ext cx="656969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10.0</a:t>
                </a:r>
              </a:p>
            </p:txBody>
          </p:sp>
          <p:sp>
            <p:nvSpPr>
              <p:cNvPr id="27" name="TextBox 26"/>
              <p:cNvSpPr txBox="1">
                <a:spLocks noChangeArrowheads="1"/>
              </p:cNvSpPr>
              <p:nvPr/>
            </p:nvSpPr>
            <p:spPr bwMode="auto">
              <a:xfrm>
                <a:off x="-761985" y="5438817"/>
                <a:ext cx="656969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ea typeface="Tw Cen MT" pitchFamily="-102" charset="0"/>
                    <a:cs typeface="Tw Cen MT" pitchFamily="-102" charset="0"/>
                  </a:rPr>
                  <a:t>12.0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0" y="3690415"/>
              <a:ext cx="855012" cy="1619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4595" name="TextBox 21"/>
          <p:cNvSpPr txBox="1">
            <a:spLocks noChangeArrowheads="1"/>
          </p:cNvSpPr>
          <p:nvPr/>
        </p:nvSpPr>
        <p:spPr bwMode="auto">
          <a:xfrm rot="16200000">
            <a:off x="-1412876" y="3459956"/>
            <a:ext cx="328771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b="1" dirty="0">
                <a:latin typeface="+mn-lt"/>
              </a:rPr>
              <a:t>Depth (meters)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" y="-781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Taxonomy: Bacteria, Archaea</a:t>
            </a:r>
            <a:endParaRPr lang="en-US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30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39813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628" name="Picture 5" descr="norm_photo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455738"/>
            <a:ext cx="877728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21"/>
          <p:cNvSpPr txBox="1">
            <a:spLocks noChangeArrowheads="1"/>
          </p:cNvSpPr>
          <p:nvPr/>
        </p:nvSpPr>
        <p:spPr bwMode="auto">
          <a:xfrm>
            <a:off x="304800" y="1152525"/>
            <a:ext cx="8711299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Distribution of Phototrophic Lineages Over Depth</a:t>
            </a:r>
          </a:p>
        </p:txBody>
      </p:sp>
      <p:sp>
        <p:nvSpPr>
          <p:cNvPr id="26630" name="TextBox 21"/>
          <p:cNvSpPr txBox="1">
            <a:spLocks noChangeArrowheads="1"/>
          </p:cNvSpPr>
          <p:nvPr/>
        </p:nvSpPr>
        <p:spPr bwMode="auto">
          <a:xfrm>
            <a:off x="1173163" y="3321050"/>
            <a:ext cx="182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>
                <a:latin typeface="+mn-lt"/>
              </a:rPr>
              <a:t>Cyanobacteria</a:t>
            </a:r>
          </a:p>
        </p:txBody>
      </p:sp>
      <p:sp>
        <p:nvSpPr>
          <p:cNvPr id="26631" name="TextBox 21"/>
          <p:cNvSpPr txBox="1">
            <a:spLocks noChangeArrowheads="1"/>
          </p:cNvSpPr>
          <p:nvPr/>
        </p:nvSpPr>
        <p:spPr bwMode="auto">
          <a:xfrm>
            <a:off x="2830513" y="4460875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>
                <a:latin typeface="+mn-lt"/>
              </a:rPr>
              <a:t>Chlorobi</a:t>
            </a:r>
          </a:p>
        </p:txBody>
      </p:sp>
      <p:sp>
        <p:nvSpPr>
          <p:cNvPr id="26632" name="TextBox 21"/>
          <p:cNvSpPr txBox="1">
            <a:spLocks noChangeArrowheads="1"/>
          </p:cNvSpPr>
          <p:nvPr/>
        </p:nvSpPr>
        <p:spPr bwMode="auto">
          <a:xfrm>
            <a:off x="2600325" y="2852738"/>
            <a:ext cx="2005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2000" dirty="0" err="1">
                <a:latin typeface="+mn-lt"/>
              </a:rPr>
              <a:t>Haptophyceae</a:t>
            </a:r>
            <a:endParaRPr lang="en-US" altLang="en-US" sz="2000" dirty="0">
              <a:latin typeface="+mn-lt"/>
            </a:endParaRPr>
          </a:p>
        </p:txBody>
      </p:sp>
      <p:grpSp>
        <p:nvGrpSpPr>
          <p:cNvPr id="26635" name="Group 22"/>
          <p:cNvGrpSpPr>
            <a:grpSpLocks/>
          </p:cNvGrpSpPr>
          <p:nvPr/>
        </p:nvGrpSpPr>
        <p:grpSpPr bwMode="auto">
          <a:xfrm>
            <a:off x="0" y="1727200"/>
            <a:ext cx="873125" cy="4081463"/>
            <a:chOff x="0" y="1726669"/>
            <a:chExt cx="872461" cy="4081480"/>
          </a:xfrm>
        </p:grpSpPr>
        <p:grpSp>
          <p:nvGrpSpPr>
            <p:cNvPr id="6" name="Group 27"/>
            <p:cNvGrpSpPr/>
            <p:nvPr/>
          </p:nvGrpSpPr>
          <p:grpSpPr>
            <a:xfrm>
              <a:off x="199624" y="1726669"/>
              <a:ext cx="672837" cy="4081480"/>
              <a:chOff x="-761985" y="1726669"/>
              <a:chExt cx="672837" cy="4081480"/>
            </a:xfrm>
            <a:solidFill>
              <a:srgbClr val="FFFFFF"/>
            </a:solidFill>
          </p:grpSpPr>
          <p:sp>
            <p:nvSpPr>
              <p:cNvPr id="26" name="TextBox 21"/>
              <p:cNvSpPr txBox="1">
                <a:spLocks noChangeArrowheads="1"/>
              </p:cNvSpPr>
              <p:nvPr/>
            </p:nvSpPr>
            <p:spPr bwMode="auto">
              <a:xfrm>
                <a:off x="-615401" y="1726669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0.5</a:t>
                </a:r>
              </a:p>
            </p:txBody>
          </p:sp>
          <p:sp>
            <p:nvSpPr>
              <p:cNvPr id="27" name="TextBox 21"/>
              <p:cNvSpPr txBox="1">
                <a:spLocks noChangeArrowheads="1"/>
              </p:cNvSpPr>
              <p:nvPr/>
            </p:nvSpPr>
            <p:spPr bwMode="auto">
              <a:xfrm>
                <a:off x="-615401" y="2246860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2.0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-632334" y="2782360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3.0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-621218" y="3321025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4.0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-621215" y="3845951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6.0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-621218" y="4357715"/>
                <a:ext cx="52625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8.0</a:t>
                </a:r>
              </a:p>
            </p:txBody>
          </p:sp>
          <p:sp>
            <p:nvSpPr>
              <p:cNvPr id="32" name="TextBox 31"/>
              <p:cNvSpPr txBox="1">
                <a:spLocks noChangeArrowheads="1"/>
              </p:cNvSpPr>
              <p:nvPr/>
            </p:nvSpPr>
            <p:spPr bwMode="auto">
              <a:xfrm>
                <a:off x="-761985" y="4879447"/>
                <a:ext cx="656969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10.0</a:t>
                </a:r>
              </a:p>
            </p:txBody>
          </p:sp>
          <p:sp>
            <p:nvSpPr>
              <p:cNvPr id="33" name="TextBox 32"/>
              <p:cNvSpPr txBox="1">
                <a:spLocks noChangeArrowheads="1"/>
              </p:cNvSpPr>
              <p:nvPr/>
            </p:nvSpPr>
            <p:spPr bwMode="auto">
              <a:xfrm>
                <a:off x="-761985" y="5438817"/>
                <a:ext cx="656969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Tw Cen MT" pitchFamily="-102" charset="0"/>
                    <a:ea typeface="Tw Cen MT" pitchFamily="-102" charset="0"/>
                    <a:cs typeface="Tw Cen MT" pitchFamily="-102" charset="0"/>
                  </a:rPr>
                  <a:t>12.0</a:t>
                </a: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0" y="3690415"/>
              <a:ext cx="855012" cy="1619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636" name="TextBox 21"/>
          <p:cNvSpPr txBox="1">
            <a:spLocks noChangeArrowheads="1"/>
          </p:cNvSpPr>
          <p:nvPr/>
        </p:nvSpPr>
        <p:spPr bwMode="auto">
          <a:xfrm rot="-5400000">
            <a:off x="-1162051" y="3225553"/>
            <a:ext cx="27765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b="1" dirty="0">
                <a:latin typeface="Tw Cen MT" pitchFamily="-102" charset="0"/>
              </a:rPr>
              <a:t>Depth (meters)</a:t>
            </a:r>
          </a:p>
        </p:txBody>
      </p:sp>
      <p:sp>
        <p:nvSpPr>
          <p:cNvPr id="26637" name="TextBox 21"/>
          <p:cNvSpPr txBox="1">
            <a:spLocks noChangeArrowheads="1"/>
          </p:cNvSpPr>
          <p:nvPr/>
        </p:nvSpPr>
        <p:spPr bwMode="auto">
          <a:xfrm>
            <a:off x="2674938" y="6348413"/>
            <a:ext cx="307816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b="1">
                <a:latin typeface="Tw Cen MT" pitchFamily="-102" charset="0"/>
              </a:rPr>
              <a:t>% Composition</a:t>
            </a:r>
          </a:p>
        </p:txBody>
      </p:sp>
      <p:sp>
        <p:nvSpPr>
          <p:cNvPr id="26638" name="TextBox 21"/>
          <p:cNvSpPr txBox="1">
            <a:spLocks noChangeArrowheads="1"/>
          </p:cNvSpPr>
          <p:nvPr/>
        </p:nvSpPr>
        <p:spPr bwMode="auto">
          <a:xfrm>
            <a:off x="1096963" y="6051550"/>
            <a:ext cx="42068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0</a:t>
            </a:r>
          </a:p>
        </p:txBody>
      </p:sp>
      <p:sp>
        <p:nvSpPr>
          <p:cNvPr id="26639" name="TextBox 21"/>
          <p:cNvSpPr txBox="1">
            <a:spLocks noChangeArrowheads="1"/>
          </p:cNvSpPr>
          <p:nvPr/>
        </p:nvSpPr>
        <p:spPr bwMode="auto">
          <a:xfrm>
            <a:off x="2768600" y="6064250"/>
            <a:ext cx="7207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20</a:t>
            </a:r>
          </a:p>
        </p:txBody>
      </p:sp>
      <p:sp>
        <p:nvSpPr>
          <p:cNvPr id="26640" name="TextBox 21"/>
          <p:cNvSpPr txBox="1">
            <a:spLocks noChangeArrowheads="1"/>
          </p:cNvSpPr>
          <p:nvPr/>
        </p:nvSpPr>
        <p:spPr bwMode="auto">
          <a:xfrm>
            <a:off x="4213225" y="6051550"/>
            <a:ext cx="1312863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Tw Cen MT" pitchFamily="-102" charset="0"/>
              </a:rPr>
              <a:t>40</a:t>
            </a:r>
          </a:p>
        </p:txBody>
      </p:sp>
      <p:sp>
        <p:nvSpPr>
          <p:cNvPr id="26641" name="TextBox 21"/>
          <p:cNvSpPr txBox="1">
            <a:spLocks noChangeArrowheads="1"/>
          </p:cNvSpPr>
          <p:nvPr/>
        </p:nvSpPr>
        <p:spPr bwMode="auto">
          <a:xfrm>
            <a:off x="6064250" y="6051550"/>
            <a:ext cx="11112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Tw Cen MT" pitchFamily="-102" charset="0"/>
              </a:rPr>
              <a:t>60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22663" y="6119813"/>
            <a:ext cx="855662" cy="161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66" y="15875"/>
            <a:ext cx="8229600" cy="1143000"/>
          </a:xfrm>
        </p:spPr>
        <p:txBody>
          <a:bodyPr/>
          <a:lstStyle/>
          <a:p>
            <a:pPr algn="l"/>
            <a:r>
              <a:rPr lang="en-US" sz="4400" kern="1200" dirty="0" smtClean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Taxonomy: Phototrophs</a:t>
            </a:r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5" descr="DNA_bubble_plot_pho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11639" r="10558" b="12169"/>
          <a:stretch>
            <a:fillRect/>
          </a:stretch>
        </p:blipFill>
        <p:spPr bwMode="auto">
          <a:xfrm rot="5400000">
            <a:off x="2070101" y="2797175"/>
            <a:ext cx="5207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/>
          <p:nvPr/>
        </p:nvGrpSpPr>
        <p:grpSpPr>
          <a:xfrm>
            <a:off x="2628092" y="1644317"/>
            <a:ext cx="673902" cy="5112074"/>
            <a:chOff x="-761985" y="1891467"/>
            <a:chExt cx="673902" cy="3950530"/>
          </a:xfrm>
          <a:solidFill>
            <a:srgbClr val="FFFFFF"/>
          </a:solidFill>
        </p:grpSpPr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-632334" y="1891467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0.5</a:t>
              </a: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-615401" y="2403885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2.0</a:t>
              </a: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-632334" y="2926298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3.0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-621218" y="3478049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4.0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-621215" y="3989888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6.0</a:t>
              </a: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-621218" y="4514739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8.0</a:t>
              </a:r>
            </a:p>
          </p:txBody>
        </p:sp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-745052" y="5023385"/>
              <a:ext cx="656969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10.0</a:t>
              </a: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-761985" y="5556583"/>
              <a:ext cx="656969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12.0</a:t>
              </a:r>
            </a:p>
          </p:txBody>
        </p:sp>
      </p:grpSp>
      <p:sp>
        <p:nvSpPr>
          <p:cNvPr id="27655" name="TextBox 21"/>
          <p:cNvSpPr txBox="1">
            <a:spLocks noChangeArrowheads="1"/>
          </p:cNvSpPr>
          <p:nvPr/>
        </p:nvSpPr>
        <p:spPr bwMode="auto">
          <a:xfrm rot="-5400000">
            <a:off x="1054894" y="3555205"/>
            <a:ext cx="294322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b="1" dirty="0">
                <a:latin typeface="Tw Cen MT" pitchFamily="-102" charset="0"/>
              </a:rPr>
              <a:t>Depth (meters)</a:t>
            </a:r>
          </a:p>
        </p:txBody>
      </p:sp>
      <p:grpSp>
        <p:nvGrpSpPr>
          <p:cNvPr id="27656" name="Group 55"/>
          <p:cNvGrpSpPr>
            <a:grpSpLocks/>
          </p:cNvGrpSpPr>
          <p:nvPr/>
        </p:nvGrpSpPr>
        <p:grpSpPr bwMode="auto">
          <a:xfrm>
            <a:off x="3436938" y="1471613"/>
            <a:ext cx="2641600" cy="6350"/>
            <a:chOff x="3437458" y="1471610"/>
            <a:chExt cx="2641602" cy="635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3437458" y="1474786"/>
              <a:ext cx="474662" cy="1587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131196" y="1473197"/>
              <a:ext cx="474663" cy="1589"/>
            </a:xfrm>
            <a:prstGeom prst="line">
              <a:avLst/>
            </a:prstGeom>
            <a:ln w="38100" cap="flat" cmpd="sng" algn="ctr">
              <a:solidFill>
                <a:srgbClr val="8300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877321" y="1476373"/>
              <a:ext cx="473075" cy="1589"/>
            </a:xfrm>
            <a:prstGeom prst="line">
              <a:avLst/>
            </a:prstGeom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604397" y="1471610"/>
              <a:ext cx="474663" cy="1587"/>
            </a:xfrm>
            <a:prstGeom prst="line">
              <a:avLst/>
            </a:prstGeom>
            <a:ln w="38100" cap="flat" cmpd="sng" algn="ctr">
              <a:solidFill>
                <a:srgbClr val="DB9D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57" name="TextBox 38"/>
          <p:cNvSpPr txBox="1">
            <a:spLocks noChangeArrowheads="1"/>
          </p:cNvSpPr>
          <p:nvPr/>
        </p:nvSpPr>
        <p:spPr bwMode="auto">
          <a:xfrm>
            <a:off x="2206625" y="1104900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Anoxygenic Photosynthesis</a:t>
            </a:r>
          </a:p>
        </p:txBody>
      </p:sp>
      <p:sp>
        <p:nvSpPr>
          <p:cNvPr id="27658" name="TextBox 39"/>
          <p:cNvSpPr txBox="1">
            <a:spLocks noChangeArrowheads="1"/>
          </p:cNvSpPr>
          <p:nvPr/>
        </p:nvSpPr>
        <p:spPr bwMode="auto">
          <a:xfrm>
            <a:off x="3673475" y="865188"/>
            <a:ext cx="3046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Oxygenic Photosynthesis</a:t>
            </a:r>
          </a:p>
        </p:txBody>
      </p:sp>
      <p:sp>
        <p:nvSpPr>
          <p:cNvPr id="27659" name="TextBox 40"/>
          <p:cNvSpPr txBox="1">
            <a:spLocks noChangeArrowheads="1"/>
          </p:cNvSpPr>
          <p:nvPr/>
        </p:nvSpPr>
        <p:spPr bwMode="auto">
          <a:xfrm>
            <a:off x="5133975" y="1098550"/>
            <a:ext cx="2203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C000"/>
                </a:solidFill>
                <a:latin typeface="+mn-lt"/>
              </a:rPr>
              <a:t>Photoheterotrophy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990599" y="4952999"/>
            <a:ext cx="6236491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>
            <a:off x="1002509" y="5645148"/>
            <a:ext cx="623649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63" name="TextBox 121"/>
          <p:cNvSpPr txBox="1">
            <a:spLocks noChangeArrowheads="1"/>
          </p:cNvSpPr>
          <p:nvPr/>
        </p:nvSpPr>
        <p:spPr bwMode="auto">
          <a:xfrm>
            <a:off x="990598" y="4625974"/>
            <a:ext cx="914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b="1" i="1" dirty="0" smtClean="0">
                <a:latin typeface="+mn-lt"/>
              </a:rPr>
              <a:t>Anoxia</a:t>
            </a:r>
            <a:endParaRPr lang="en-US" altLang="en-US" sz="1800" b="1" i="1" dirty="0">
              <a:latin typeface="+mn-lt"/>
            </a:endParaRPr>
          </a:p>
        </p:txBody>
      </p:sp>
      <p:sp>
        <p:nvSpPr>
          <p:cNvPr id="27664" name="TextBox 121"/>
          <p:cNvSpPr txBox="1">
            <a:spLocks noChangeArrowheads="1"/>
          </p:cNvSpPr>
          <p:nvPr/>
        </p:nvSpPr>
        <p:spPr bwMode="auto">
          <a:xfrm>
            <a:off x="990599" y="5337096"/>
            <a:ext cx="1447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b="1" i="1" dirty="0">
                <a:latin typeface="+mn-lt"/>
              </a:rPr>
              <a:t>Aphotic Zone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63" y="-8577"/>
            <a:ext cx="8229600" cy="1143000"/>
          </a:xfrm>
        </p:spPr>
        <p:txBody>
          <a:bodyPr/>
          <a:lstStyle/>
          <a:p>
            <a:pPr algn="l" rtl="0" eaLnBrk="1" latinLnBrk="0" hangingPunct="1"/>
            <a:r>
              <a:rPr lang="en-US" sz="4400" kern="1200" dirty="0" smtClean="0">
                <a:solidFill>
                  <a:srgbClr val="000000"/>
                </a:solidFill>
                <a:effectLst/>
                <a:ea typeface="Tw Cen MT"/>
                <a:cs typeface="Tw Cen MT"/>
              </a:rPr>
              <a:t>Pathways For Photosynthesis</a:t>
            </a:r>
            <a:endParaRPr lang="en-US" dirty="0" smtClean="0">
              <a:effectLst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9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15" descr="DNA_bubble_plot_D3_ci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15427" r="7689" b="5817"/>
          <a:stretch>
            <a:fillRect/>
          </a:stretch>
        </p:blipFill>
        <p:spPr bwMode="auto">
          <a:xfrm rot="5400000">
            <a:off x="1829594" y="843757"/>
            <a:ext cx="54832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/>
          <p:nvPr/>
        </p:nvGrpSpPr>
        <p:grpSpPr>
          <a:xfrm>
            <a:off x="681831" y="1523996"/>
            <a:ext cx="673902" cy="5010476"/>
            <a:chOff x="-761985" y="1891467"/>
            <a:chExt cx="673902" cy="3872017"/>
          </a:xfrm>
          <a:solidFill>
            <a:srgbClr val="FFFFFF"/>
          </a:solidFill>
        </p:grpSpPr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-632334" y="1891467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0.5</a:t>
              </a: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>
              <a:off x="-615401" y="2416970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2.0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-632334" y="2926298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3.0</a:t>
              </a: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-621218" y="3438792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4.0</a:t>
              </a: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-621215" y="3950632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6.0</a:t>
              </a: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-621218" y="4449311"/>
              <a:ext cx="526253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8.0</a:t>
              </a:r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-745052" y="4957957"/>
              <a:ext cx="656969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10.0</a:t>
              </a:r>
            </a:p>
          </p:txBody>
        </p: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-761985" y="5478070"/>
              <a:ext cx="656969" cy="2854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02" charset="0"/>
                  <a:ea typeface="Tw Cen MT" pitchFamily="-102" charset="0"/>
                  <a:cs typeface="Tw Cen MT" pitchFamily="-102" charset="0"/>
                </a:rPr>
                <a:t>12.0</a:t>
              </a:r>
            </a:p>
          </p:txBody>
        </p:sp>
      </p:grpSp>
      <p:sp>
        <p:nvSpPr>
          <p:cNvPr id="28679" name="TextBox 21"/>
          <p:cNvSpPr txBox="1">
            <a:spLocks noChangeArrowheads="1"/>
          </p:cNvSpPr>
          <p:nvPr/>
        </p:nvSpPr>
        <p:spPr bwMode="auto">
          <a:xfrm rot="-5400000">
            <a:off x="-931607" y="2768345"/>
            <a:ext cx="279825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b="1" dirty="0">
                <a:latin typeface="Tw Cen MT" pitchFamily="-102" charset="0"/>
              </a:rPr>
              <a:t>Depth (meters)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rot="10800000">
            <a:off x="7196138" y="1370013"/>
            <a:ext cx="412750" cy="0"/>
          </a:xfrm>
          <a:prstGeom prst="line">
            <a:avLst/>
          </a:prstGeom>
          <a:ln w="38100" cap="flat" cmpd="sng" algn="ctr">
            <a:solidFill>
              <a:srgbClr val="AAD6A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rot="10800000" flipV="1">
            <a:off x="5561013" y="1358900"/>
            <a:ext cx="1520825" cy="0"/>
          </a:xfrm>
          <a:prstGeom prst="line">
            <a:avLst/>
          </a:prstGeom>
          <a:ln w="38100" cap="flat" cmpd="sng" algn="ctr">
            <a:solidFill>
              <a:srgbClr val="AAA81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10800000" flipV="1">
            <a:off x="4187825" y="1357313"/>
            <a:ext cx="1298575" cy="0"/>
          </a:xfrm>
          <a:prstGeom prst="line">
            <a:avLst/>
          </a:prstGeom>
          <a:ln w="38100" cap="flat" cmpd="sng" algn="ctr">
            <a:solidFill>
              <a:srgbClr val="AC00A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 rot="10800000">
            <a:off x="3657600" y="1358900"/>
            <a:ext cx="442913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10800000">
            <a:off x="2314575" y="1365250"/>
            <a:ext cx="1246188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10800000" flipV="1">
            <a:off x="1727200" y="1373188"/>
            <a:ext cx="460375" cy="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6" name="TextBox 49"/>
          <p:cNvSpPr txBox="1">
            <a:spLocks noChangeArrowheads="1"/>
          </p:cNvSpPr>
          <p:nvPr/>
        </p:nvSpPr>
        <p:spPr bwMode="auto">
          <a:xfrm>
            <a:off x="1666875" y="1000125"/>
            <a:ext cx="90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sasA</a:t>
            </a:r>
          </a:p>
        </p:txBody>
      </p:sp>
      <p:sp>
        <p:nvSpPr>
          <p:cNvPr id="28687" name="TextBox 50"/>
          <p:cNvSpPr txBox="1">
            <a:spLocks noChangeArrowheads="1"/>
          </p:cNvSpPr>
          <p:nvPr/>
        </p:nvSpPr>
        <p:spPr bwMode="auto">
          <a:xfrm>
            <a:off x="2501900" y="987425"/>
            <a:ext cx="90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rpaAB</a:t>
            </a:r>
          </a:p>
        </p:txBody>
      </p:sp>
      <p:sp>
        <p:nvSpPr>
          <p:cNvPr id="28688" name="TextBox 51"/>
          <p:cNvSpPr txBox="1">
            <a:spLocks noChangeArrowheads="1"/>
          </p:cNvSpPr>
          <p:nvPr/>
        </p:nvSpPr>
        <p:spPr bwMode="auto">
          <a:xfrm>
            <a:off x="3594100" y="990600"/>
            <a:ext cx="63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cikA</a:t>
            </a:r>
          </a:p>
        </p:txBody>
      </p:sp>
      <p:sp>
        <p:nvSpPr>
          <p:cNvPr id="28689" name="TextBox 52"/>
          <p:cNvSpPr txBox="1">
            <a:spLocks noChangeArrowheads="1"/>
          </p:cNvSpPr>
          <p:nvPr/>
        </p:nvSpPr>
        <p:spPr bwMode="auto">
          <a:xfrm>
            <a:off x="4435475" y="990600"/>
            <a:ext cx="91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Tw Cen MT" pitchFamily="-102" charset="0"/>
              </a:rPr>
              <a:t>regBA</a:t>
            </a:r>
          </a:p>
        </p:txBody>
      </p:sp>
      <p:sp>
        <p:nvSpPr>
          <p:cNvPr id="28690" name="TextBox 53"/>
          <p:cNvSpPr txBox="1">
            <a:spLocks noChangeArrowheads="1"/>
          </p:cNvSpPr>
          <p:nvPr/>
        </p:nvSpPr>
        <p:spPr bwMode="auto">
          <a:xfrm>
            <a:off x="5807075" y="1000125"/>
            <a:ext cx="1203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Tw Cen MT" pitchFamily="-102" charset="0"/>
              </a:rPr>
              <a:t>KaiACB</a:t>
            </a:r>
            <a:endParaRPr lang="en-US" altLang="en-US" sz="1800" dirty="0">
              <a:latin typeface="Tw Cen MT" pitchFamily="-102" charset="0"/>
            </a:endParaRPr>
          </a:p>
        </p:txBody>
      </p:sp>
      <p:sp>
        <p:nvSpPr>
          <p:cNvPr id="28691" name="TextBox 54"/>
          <p:cNvSpPr txBox="1">
            <a:spLocks noChangeArrowheads="1"/>
          </p:cNvSpPr>
          <p:nvPr/>
        </p:nvSpPr>
        <p:spPr bwMode="auto">
          <a:xfrm>
            <a:off x="7062788" y="1020763"/>
            <a:ext cx="911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Tw Cen MT" pitchFamily="-102" charset="0"/>
              </a:rPr>
              <a:t>ldpA</a:t>
            </a:r>
            <a:r>
              <a:rPr lang="en-US" altLang="en-US" sz="1800" dirty="0">
                <a:latin typeface="Tw Cen MT" pitchFamily="-102" charset="0"/>
              </a:rPr>
              <a:t> C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2069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Circadian Mediating Genes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304801" y="4746625"/>
            <a:ext cx="761999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>
            <a:off x="316711" y="5413452"/>
            <a:ext cx="760808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121"/>
          <p:cNvSpPr txBox="1">
            <a:spLocks noChangeArrowheads="1"/>
          </p:cNvSpPr>
          <p:nvPr/>
        </p:nvSpPr>
        <p:spPr bwMode="auto">
          <a:xfrm>
            <a:off x="-1" y="4419600"/>
            <a:ext cx="914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b="1" i="1" dirty="0" smtClean="0">
                <a:latin typeface="+mn-lt"/>
              </a:rPr>
              <a:t>Anoxia</a:t>
            </a:r>
            <a:endParaRPr lang="en-US" altLang="en-US" sz="1800" b="1" i="1" dirty="0">
              <a:latin typeface="+mn-lt"/>
            </a:endParaRPr>
          </a:p>
        </p:txBody>
      </p:sp>
      <p:sp>
        <p:nvSpPr>
          <p:cNvPr id="47" name="TextBox 121"/>
          <p:cNvSpPr txBox="1">
            <a:spLocks noChangeArrowheads="1"/>
          </p:cNvSpPr>
          <p:nvPr/>
        </p:nvSpPr>
        <p:spPr bwMode="auto">
          <a:xfrm>
            <a:off x="-1" y="5105400"/>
            <a:ext cx="1447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b="1" i="1" dirty="0">
                <a:latin typeface="+mn-lt"/>
              </a:rPr>
              <a:t>Aphotic Zone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15" descr="RNA_bubble_plot_D3_pho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4796" r="9531" b="16237"/>
          <a:stretch>
            <a:fillRect/>
          </a:stretch>
        </p:blipFill>
        <p:spPr bwMode="auto">
          <a:xfrm>
            <a:off x="1648346" y="2527300"/>
            <a:ext cx="66548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21"/>
          <p:cNvSpPr txBox="1">
            <a:spLocks noChangeArrowheads="1"/>
          </p:cNvSpPr>
          <p:nvPr/>
        </p:nvSpPr>
        <p:spPr bwMode="auto">
          <a:xfrm>
            <a:off x="4012134" y="1447800"/>
            <a:ext cx="214471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b="1">
                <a:latin typeface="Tw Cen MT" pitchFamily="-102" charset="0"/>
              </a:rPr>
              <a:t>Time (hours)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555209" y="1950523"/>
            <a:ext cx="7045331" cy="389810"/>
            <a:chOff x="3344659" y="988535"/>
            <a:chExt cx="5032376" cy="414923"/>
          </a:xfrm>
          <a:noFill/>
        </p:grpSpPr>
        <p:sp>
          <p:nvSpPr>
            <p:cNvPr id="28" name="TextBox 8"/>
            <p:cNvSpPr txBox="1">
              <a:spLocks noChangeArrowheads="1"/>
            </p:cNvSpPr>
            <p:nvPr/>
          </p:nvSpPr>
          <p:spPr bwMode="auto">
            <a:xfrm>
              <a:off x="3344659" y="988535"/>
              <a:ext cx="1115944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06:45</a:t>
              </a:r>
            </a:p>
          </p:txBody>
        </p:sp>
        <p:sp>
          <p:nvSpPr>
            <p:cNvPr id="29" name="TextBox 9"/>
            <p:cNvSpPr txBox="1">
              <a:spLocks noChangeArrowheads="1"/>
            </p:cNvSpPr>
            <p:nvPr/>
          </p:nvSpPr>
          <p:spPr bwMode="auto">
            <a:xfrm>
              <a:off x="4640555" y="992309"/>
              <a:ext cx="1115944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14:44</a:t>
              </a:r>
            </a:p>
          </p:txBody>
        </p:sp>
        <p:sp>
          <p:nvSpPr>
            <p:cNvPr id="30" name="TextBox 10"/>
            <p:cNvSpPr txBox="1">
              <a:spLocks noChangeArrowheads="1"/>
            </p:cNvSpPr>
            <p:nvPr/>
          </p:nvSpPr>
          <p:spPr bwMode="auto">
            <a:xfrm>
              <a:off x="5947611" y="1010332"/>
              <a:ext cx="1115944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21:02</a:t>
              </a:r>
            </a:p>
          </p:txBody>
        </p:sp>
        <p:sp>
          <p:nvSpPr>
            <p:cNvPr id="31" name="TextBox 11"/>
            <p:cNvSpPr txBox="1">
              <a:spLocks noChangeArrowheads="1"/>
            </p:cNvSpPr>
            <p:nvPr/>
          </p:nvSpPr>
          <p:spPr bwMode="auto">
            <a:xfrm>
              <a:off x="7261092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04:44</a:t>
              </a:r>
            </a:p>
          </p:txBody>
        </p:sp>
        <p:sp>
          <p:nvSpPr>
            <p:cNvPr id="32" name="TextBox 12"/>
            <p:cNvSpPr txBox="1">
              <a:spLocks noChangeArrowheads="1"/>
            </p:cNvSpPr>
            <p:nvPr/>
          </p:nvSpPr>
          <p:spPr bwMode="auto">
            <a:xfrm>
              <a:off x="4001291" y="991707"/>
              <a:ext cx="1115944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10:12</a:t>
              </a:r>
            </a:p>
          </p:txBody>
        </p:sp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5310065" y="991706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18:15</a:t>
              </a:r>
            </a:p>
          </p:txBody>
        </p:sp>
        <p:sp>
          <p:nvSpPr>
            <p:cNvPr id="34" name="TextBox 14"/>
            <p:cNvSpPr txBox="1">
              <a:spLocks noChangeArrowheads="1"/>
            </p:cNvSpPr>
            <p:nvPr/>
          </p:nvSpPr>
          <p:spPr bwMode="auto">
            <a:xfrm>
              <a:off x="6608393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w Cen MT" pitchFamily="-112" charset="0"/>
                  <a:ea typeface="Tw Cen MT" pitchFamily="-112" charset="0"/>
                  <a:cs typeface="Tw Cen MT" pitchFamily="-112" charset="0"/>
                </a:rPr>
                <a:t>00:14</a:t>
              </a:r>
            </a:p>
          </p:txBody>
        </p:sp>
      </p:grpSp>
      <p:grpSp>
        <p:nvGrpSpPr>
          <p:cNvPr id="30727" name="Group 36"/>
          <p:cNvGrpSpPr>
            <a:grpSpLocks/>
          </p:cNvGrpSpPr>
          <p:nvPr/>
        </p:nvGrpSpPr>
        <p:grpSpPr bwMode="auto">
          <a:xfrm>
            <a:off x="1789634" y="2373313"/>
            <a:ext cx="6591300" cy="71437"/>
            <a:chOff x="436863" y="1918226"/>
            <a:chExt cx="6592046" cy="72289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436863" y="1924652"/>
              <a:ext cx="6592046" cy="1606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2759628" y="1982493"/>
              <a:ext cx="1606" cy="1588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V="1">
              <a:off x="955696" y="1955173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V="1">
              <a:off x="1879726" y="1947142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V="1">
              <a:off x="2778352" y="1959993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3710321" y="1959993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V="1">
              <a:off x="4607359" y="1959993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V="1">
              <a:off x="5539328" y="1959993"/>
              <a:ext cx="57832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6470520" y="1962412"/>
              <a:ext cx="54619" cy="1588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8" name="Group 54"/>
          <p:cNvGrpSpPr>
            <a:grpSpLocks/>
          </p:cNvGrpSpPr>
          <p:nvPr/>
        </p:nvGrpSpPr>
        <p:grpSpPr bwMode="auto">
          <a:xfrm rot="-5400000">
            <a:off x="-55834" y="4196556"/>
            <a:ext cx="3675062" cy="3175"/>
            <a:chOff x="3438608" y="1475940"/>
            <a:chExt cx="2661143" cy="42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3438608" y="1474459"/>
              <a:ext cx="473603" cy="0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H="1" flipV="1">
              <a:off x="4127171" y="1475517"/>
              <a:ext cx="473603" cy="0"/>
            </a:xfrm>
            <a:prstGeom prst="line">
              <a:avLst/>
            </a:prstGeom>
            <a:ln w="38100" cap="flat" cmpd="sng" algn="ctr">
              <a:solidFill>
                <a:srgbClr val="8300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H="1" flipV="1">
              <a:off x="4882407" y="1476363"/>
              <a:ext cx="474752" cy="0"/>
            </a:xfrm>
            <a:prstGeom prst="line">
              <a:avLst/>
            </a:prstGeom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 flipH="1" flipV="1">
              <a:off x="5610054" y="1476363"/>
              <a:ext cx="493145" cy="0"/>
            </a:xfrm>
            <a:prstGeom prst="line">
              <a:avLst/>
            </a:prstGeom>
            <a:ln w="38100" cap="flat" cmpd="sng" algn="ctr">
              <a:solidFill>
                <a:srgbClr val="DB9D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30" name="TextBox 48"/>
          <p:cNvSpPr txBox="1">
            <a:spLocks noChangeArrowheads="1"/>
          </p:cNvSpPr>
          <p:nvPr/>
        </p:nvSpPr>
        <p:spPr bwMode="auto">
          <a:xfrm rot="-2305067">
            <a:off x="-113779" y="5060950"/>
            <a:ext cx="216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Tw Cen MT" pitchFamily="-102" charset="0"/>
              </a:rPr>
              <a:t>Anoxygenic Photosynthesis</a:t>
            </a:r>
          </a:p>
        </p:txBody>
      </p:sp>
      <p:sp>
        <p:nvSpPr>
          <p:cNvPr id="30731" name="TextBox 49"/>
          <p:cNvSpPr txBox="1">
            <a:spLocks noChangeArrowheads="1"/>
          </p:cNvSpPr>
          <p:nvPr/>
        </p:nvSpPr>
        <p:spPr bwMode="auto">
          <a:xfrm rot="-2305067">
            <a:off x="-261417" y="3494088"/>
            <a:ext cx="2162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Tw Cen MT" pitchFamily="-102" charset="0"/>
              </a:rPr>
              <a:t>Oxygenic Photosynthesis</a:t>
            </a:r>
          </a:p>
        </p:txBody>
      </p:sp>
      <p:sp>
        <p:nvSpPr>
          <p:cNvPr id="30732" name="TextBox 50"/>
          <p:cNvSpPr txBox="1">
            <a:spLocks noChangeArrowheads="1"/>
          </p:cNvSpPr>
          <p:nvPr/>
        </p:nvSpPr>
        <p:spPr bwMode="auto">
          <a:xfrm rot="-2305067">
            <a:off x="-195825" y="2654300"/>
            <a:ext cx="216217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Tw Cen MT" pitchFamily="-102" charset="0"/>
              </a:rPr>
              <a:t>Photoheterotrophy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66" y="15875"/>
            <a:ext cx="7638969" cy="1143000"/>
          </a:xfrm>
        </p:spPr>
        <p:txBody>
          <a:bodyPr>
            <a:normAutofit fontScale="90000"/>
          </a:bodyPr>
          <a:lstStyle/>
          <a:p>
            <a:pPr algn="l" rtl="0" eaLnBrk="1" latinLnBrk="0" hangingPunct="1"/>
            <a:r>
              <a:rPr lang="en-US" sz="4400" kern="1200" dirty="0" smtClean="0">
                <a:solidFill>
                  <a:srgbClr val="000000"/>
                </a:solidFill>
                <a:effectLst/>
                <a:latin typeface="+mj-lt"/>
                <a:ea typeface="Tw Cen MT"/>
                <a:cs typeface="Tw Cen MT"/>
              </a:rPr>
              <a:t>Expression of Photosynthetic Pathways </a:t>
            </a:r>
            <a:r>
              <a:rPr lang="en-US" sz="4400" b="1" kern="1200" dirty="0" smtClean="0">
                <a:solidFill>
                  <a:srgbClr val="000000"/>
                </a:solidFill>
                <a:effectLst/>
                <a:latin typeface="+mj-lt"/>
                <a:ea typeface="Tw Cen MT"/>
                <a:cs typeface="Tw Cen MT"/>
              </a:rPr>
              <a:t>at 3 meters</a:t>
            </a:r>
            <a:endParaRPr lang="en-US" b="1" dirty="0" smtClean="0">
              <a:effectLst/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35" y="0"/>
            <a:ext cx="1472765" cy="141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6" descr="RNA_bubble_plot_D3_circ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16049" r="8681" b="9567"/>
          <a:stretch>
            <a:fillRect/>
          </a:stretch>
        </p:blipFill>
        <p:spPr bwMode="auto">
          <a:xfrm>
            <a:off x="2370138" y="1831975"/>
            <a:ext cx="44878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1"/>
          <p:cNvSpPr txBox="1">
            <a:spLocks noChangeArrowheads="1"/>
          </p:cNvSpPr>
          <p:nvPr/>
        </p:nvSpPr>
        <p:spPr bwMode="auto">
          <a:xfrm>
            <a:off x="3516313" y="1227138"/>
            <a:ext cx="214471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eaLnBrk="1" hangingPunct="1"/>
            <a:r>
              <a:rPr lang="en-US" altLang="en-US" b="1">
                <a:latin typeface="Tw Cen MT" pitchFamily="-102" charset="0"/>
              </a:rPr>
              <a:t>Time (hours)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218270" y="1578427"/>
            <a:ext cx="4927600" cy="372877"/>
            <a:chOff x="3411187" y="988535"/>
            <a:chExt cx="4965848" cy="396900"/>
          </a:xfrm>
          <a:noFill/>
        </p:grpSpPr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3411187" y="988535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06:45</a:t>
              </a:r>
            </a:p>
          </p:txBody>
        </p:sp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>
              <a:off x="4697933" y="992309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14:44</a:t>
              </a:r>
            </a:p>
          </p:txBody>
        </p:sp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5950849" y="992308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21:02</a:t>
              </a:r>
            </a:p>
          </p:txBody>
        </p:sp>
        <p:sp>
          <p:nvSpPr>
            <p:cNvPr id="23" name="TextBox 11"/>
            <p:cNvSpPr txBox="1">
              <a:spLocks noChangeArrowheads="1"/>
            </p:cNvSpPr>
            <p:nvPr/>
          </p:nvSpPr>
          <p:spPr bwMode="auto">
            <a:xfrm>
              <a:off x="7261092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04:44</a:t>
              </a:r>
            </a:p>
          </p:txBody>
        </p:sp>
        <p:sp>
          <p:nvSpPr>
            <p:cNvPr id="24" name="TextBox 12"/>
            <p:cNvSpPr txBox="1">
              <a:spLocks noChangeArrowheads="1"/>
            </p:cNvSpPr>
            <p:nvPr/>
          </p:nvSpPr>
          <p:spPr bwMode="auto">
            <a:xfrm>
              <a:off x="4031532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10:12</a:t>
              </a: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5310065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18:15</a:t>
              </a:r>
            </a:p>
          </p:txBody>
        </p:sp>
        <p:sp>
          <p:nvSpPr>
            <p:cNvPr id="26" name="TextBox 14"/>
            <p:cNvSpPr txBox="1">
              <a:spLocks noChangeArrowheads="1"/>
            </p:cNvSpPr>
            <p:nvPr/>
          </p:nvSpPr>
          <p:spPr bwMode="auto">
            <a:xfrm>
              <a:off x="6608393" y="991707"/>
              <a:ext cx="1115943" cy="3931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ea typeface="Tw Cen MT" pitchFamily="-112" charset="0"/>
                  <a:cs typeface="Tw Cen MT" pitchFamily="-112" charset="0"/>
                </a:rPr>
                <a:t>00:14</a:t>
              </a:r>
            </a:p>
          </p:txBody>
        </p:sp>
      </p:grpSp>
      <p:grpSp>
        <p:nvGrpSpPr>
          <p:cNvPr id="31751" name="Group 51"/>
          <p:cNvGrpSpPr>
            <a:grpSpLocks/>
          </p:cNvGrpSpPr>
          <p:nvPr/>
        </p:nvGrpSpPr>
        <p:grpSpPr bwMode="auto">
          <a:xfrm>
            <a:off x="2082800" y="1927225"/>
            <a:ext cx="5249863" cy="65088"/>
            <a:chOff x="2082806" y="1926699"/>
            <a:chExt cx="5249330" cy="6577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082806" y="1931512"/>
              <a:ext cx="5249330" cy="1604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759004" y="1982853"/>
              <a:ext cx="1604" cy="1588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V="1">
              <a:off x="2750773" y="1955574"/>
              <a:ext cx="57750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V="1">
              <a:off x="3377772" y="1963595"/>
              <a:ext cx="57750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V="1">
              <a:off x="4073828" y="1959585"/>
              <a:ext cx="56145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4599238" y="1959585"/>
              <a:ext cx="56145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V="1">
              <a:off x="5218300" y="1959585"/>
              <a:ext cx="56145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V="1">
              <a:off x="5827838" y="1959585"/>
              <a:ext cx="56145" cy="0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6452456" y="1961999"/>
              <a:ext cx="56145" cy="1588"/>
            </a:xfrm>
            <a:prstGeom prst="line">
              <a:avLst/>
            </a:prstGeom>
            <a:ln w="63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 bwMode="auto">
          <a:xfrm rot="5400000">
            <a:off x="2076450" y="2098675"/>
            <a:ext cx="344488" cy="1588"/>
          </a:xfrm>
          <a:prstGeom prst="line">
            <a:avLst/>
          </a:prstGeom>
          <a:ln w="38100" cap="flat" cmpd="sng" algn="ctr">
            <a:solidFill>
              <a:srgbClr val="AAD6A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rot="5400000">
            <a:off x="1620838" y="2987675"/>
            <a:ext cx="1270000" cy="0"/>
          </a:xfrm>
          <a:prstGeom prst="line">
            <a:avLst/>
          </a:prstGeom>
          <a:ln w="38100" cap="flat" cmpd="sng" algn="ctr">
            <a:solidFill>
              <a:srgbClr val="AAA81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rot="5400000">
            <a:off x="1759744" y="4236244"/>
            <a:ext cx="985838" cy="6350"/>
          </a:xfrm>
          <a:prstGeom prst="line">
            <a:avLst/>
          </a:prstGeom>
          <a:ln w="38100" cap="flat" cmpd="sng" algn="ctr">
            <a:solidFill>
              <a:srgbClr val="AC00A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rot="5400000">
            <a:off x="2065338" y="5064125"/>
            <a:ext cx="369888" cy="1587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 rot="16200000" flipH="1">
            <a:off x="1735137" y="5849938"/>
            <a:ext cx="1039813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 rot="16200000" flipH="1">
            <a:off x="2096294" y="6563519"/>
            <a:ext cx="309562" cy="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8" name="TextBox 66"/>
          <p:cNvSpPr txBox="1">
            <a:spLocks noChangeArrowheads="1"/>
          </p:cNvSpPr>
          <p:nvPr/>
        </p:nvSpPr>
        <p:spPr bwMode="auto">
          <a:xfrm>
            <a:off x="1295401" y="6350000"/>
            <a:ext cx="901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+mn-lt"/>
              </a:rPr>
              <a:t>sasA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1759" name="TextBox 67"/>
          <p:cNvSpPr txBox="1">
            <a:spLocks noChangeArrowheads="1"/>
          </p:cNvSpPr>
          <p:nvPr/>
        </p:nvSpPr>
        <p:spPr bwMode="auto">
          <a:xfrm>
            <a:off x="1295401" y="5638800"/>
            <a:ext cx="90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+mn-lt"/>
              </a:rPr>
              <a:t>rpaAB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1760" name="TextBox 68"/>
          <p:cNvSpPr txBox="1">
            <a:spLocks noChangeArrowheads="1"/>
          </p:cNvSpPr>
          <p:nvPr/>
        </p:nvSpPr>
        <p:spPr bwMode="auto">
          <a:xfrm>
            <a:off x="1295401" y="4884738"/>
            <a:ext cx="63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cikA</a:t>
            </a:r>
          </a:p>
        </p:txBody>
      </p:sp>
      <p:sp>
        <p:nvSpPr>
          <p:cNvPr id="31761" name="TextBox 69"/>
          <p:cNvSpPr txBox="1">
            <a:spLocks noChangeArrowheads="1"/>
          </p:cNvSpPr>
          <p:nvPr/>
        </p:nvSpPr>
        <p:spPr bwMode="auto">
          <a:xfrm>
            <a:off x="1295401" y="4013200"/>
            <a:ext cx="91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regBA</a:t>
            </a:r>
          </a:p>
        </p:txBody>
      </p:sp>
      <p:sp>
        <p:nvSpPr>
          <p:cNvPr id="31763" name="TextBox 72"/>
          <p:cNvSpPr txBox="1">
            <a:spLocks noChangeArrowheads="1"/>
          </p:cNvSpPr>
          <p:nvPr/>
        </p:nvSpPr>
        <p:spPr bwMode="auto">
          <a:xfrm>
            <a:off x="1295401" y="2768600"/>
            <a:ext cx="104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+mn-lt"/>
              </a:rPr>
              <a:t>KaiACB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1764" name="TextBox 73"/>
          <p:cNvSpPr txBox="1">
            <a:spLocks noChangeArrowheads="1"/>
          </p:cNvSpPr>
          <p:nvPr/>
        </p:nvSpPr>
        <p:spPr bwMode="auto">
          <a:xfrm>
            <a:off x="1295401" y="1931988"/>
            <a:ext cx="911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ldpA C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35" y="0"/>
            <a:ext cx="1472765" cy="141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401" y="841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Expression of Circadian Mediating Genes at 3m</a:t>
            </a:r>
          </a:p>
        </p:txBody>
      </p:sp>
    </p:spTree>
    <p:extLst>
      <p:ext uri="{BB962C8B-B14F-4D97-AF65-F5344CB8AC3E}">
        <p14:creationId xmlns:p14="http://schemas.microsoft.com/office/powerpoint/2010/main" val="1267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229600" cy="79216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686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MEP provides an objective function to solve metabolic allocation problem across species, time and space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MEP Model extended over space (1D) and to phototrophs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Siders Pond is a good “laboratory” system to develop/test MEP</a:t>
            </a:r>
          </a:p>
          <a:p>
            <a:pPr marL="688975" lvl="1" indent="-231775">
              <a:buFont typeface="Courier New" panose="02070309020205020404" pitchFamily="49" charset="0"/>
              <a:buChar char="o"/>
            </a:pPr>
            <a:r>
              <a:rPr lang="en-US" sz="2400" dirty="0" smtClean="0"/>
              <a:t>Steep vertical gradients, but readily sampled</a:t>
            </a:r>
          </a:p>
          <a:p>
            <a:pPr marL="688975" lvl="1" indent="-231775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Diel cycles (others?)</a:t>
            </a:r>
          </a:p>
          <a:p>
            <a:pPr marL="341313" indent="-34131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Metagenomics shows significant populations changes over depth (time?)</a:t>
            </a:r>
          </a:p>
          <a:p>
            <a:pPr marL="800100" lvl="1" indent="-34290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Prominent green sulfur bacteria signal at 8 m</a:t>
            </a: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400" dirty="0" smtClean="0"/>
              <a:t>Cyanobacterial circadian rhythm genes vary over depth, and into aphotic zone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13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229600" cy="1020763"/>
          </a:xfrm>
        </p:spPr>
        <p:txBody>
          <a:bodyPr/>
          <a:lstStyle/>
          <a:p>
            <a:pPr algn="l"/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752602"/>
            <a:ext cx="1725130" cy="3066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706701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Julie Huber </a:t>
            </a:r>
            <a:r>
              <a:rPr lang="en-US" sz="2000" i="1" dirty="0" smtClean="0"/>
              <a:t>(Co-PI)</a:t>
            </a:r>
          </a:p>
          <a:p>
            <a:r>
              <a:rPr lang="en-US" sz="2000" i="1" dirty="0"/>
              <a:t>Nuria </a:t>
            </a:r>
            <a:r>
              <a:rPr lang="en-US" sz="2000" i="1" dirty="0" err="1"/>
              <a:t>Fernández</a:t>
            </a:r>
            <a:r>
              <a:rPr lang="en-US" sz="2000" i="1" dirty="0"/>
              <a:t> </a:t>
            </a:r>
            <a:r>
              <a:rPr lang="en-US" sz="2000" i="1" dirty="0" smtClean="0"/>
              <a:t>González (ATB PD)</a:t>
            </a:r>
            <a:endParaRPr lang="en-US" sz="2000" i="1" dirty="0"/>
          </a:p>
          <a:p>
            <a:r>
              <a:rPr lang="en-US" sz="2000" i="1" dirty="0" smtClean="0"/>
              <a:t>Chris Algar (Anammox PD)</a:t>
            </a:r>
          </a:p>
          <a:p>
            <a:r>
              <a:rPr lang="en-US" sz="2000" i="1" dirty="0" smtClean="0"/>
              <a:t>Emily </a:t>
            </a:r>
            <a:r>
              <a:rPr lang="en-US" sz="2000" i="1" dirty="0" err="1" smtClean="0"/>
              <a:t>Reddington</a:t>
            </a:r>
            <a:r>
              <a:rPr lang="en-US" sz="2000" i="1" dirty="0" smtClean="0"/>
              <a:t> </a:t>
            </a:r>
            <a:r>
              <a:rPr lang="en-US" sz="2000" dirty="0" smtClean="0"/>
              <a:t>(Genomics)</a:t>
            </a:r>
          </a:p>
          <a:p>
            <a:r>
              <a:rPr lang="en-US" sz="2000" i="1" dirty="0" smtClean="0"/>
              <a:t>Leslie Murphy </a:t>
            </a:r>
            <a:r>
              <a:rPr lang="en-US" sz="2000" dirty="0" smtClean="0"/>
              <a:t>(Sampling, Genomics)</a:t>
            </a:r>
          </a:p>
          <a:p>
            <a:r>
              <a:rPr lang="en-US" sz="2000" i="1" dirty="0" err="1" smtClean="0"/>
              <a:t>Gretta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Serres</a:t>
            </a:r>
            <a:r>
              <a:rPr lang="en-US" sz="2000" i="1" dirty="0" smtClean="0"/>
              <a:t> </a:t>
            </a:r>
            <a:r>
              <a:rPr lang="en-US" sz="2000" dirty="0" smtClean="0"/>
              <a:t>(Logistics)</a:t>
            </a:r>
          </a:p>
          <a:p>
            <a:r>
              <a:rPr lang="en-US" sz="2000" i="1" dirty="0" smtClean="0"/>
              <a:t>Jane Tucker </a:t>
            </a:r>
            <a:r>
              <a:rPr lang="en-US" sz="2000" dirty="0" smtClean="0"/>
              <a:t>(Biogeochemistry)</a:t>
            </a:r>
          </a:p>
          <a:p>
            <a:r>
              <a:rPr lang="en-US" sz="2000" i="1" dirty="0" smtClean="0"/>
              <a:t>Kate </a:t>
            </a:r>
            <a:r>
              <a:rPr lang="en-US" sz="2000" i="1" dirty="0" err="1" smtClean="0"/>
              <a:t>Morkeski</a:t>
            </a:r>
            <a:r>
              <a:rPr lang="en-US" sz="2000" i="1" dirty="0"/>
              <a:t> </a:t>
            </a:r>
            <a:r>
              <a:rPr lang="en-US" sz="2000" dirty="0"/>
              <a:t>(Biogeochemistry</a:t>
            </a:r>
            <a:r>
              <a:rPr lang="en-US" sz="2000" dirty="0" smtClean="0"/>
              <a:t>)</a:t>
            </a:r>
          </a:p>
          <a:p>
            <a:r>
              <a:rPr lang="en-US" sz="2000" i="1" dirty="0"/>
              <a:t>Suzanne Thomas </a:t>
            </a:r>
            <a:r>
              <a:rPr lang="en-US" sz="2000" dirty="0"/>
              <a:t>(Biogeochemistry</a:t>
            </a:r>
            <a:r>
              <a:rPr lang="en-US" sz="2000" dirty="0" smtClean="0"/>
              <a:t>)</a:t>
            </a:r>
          </a:p>
          <a:p>
            <a:r>
              <a:rPr lang="en-US" sz="2000" i="1" dirty="0" smtClean="0"/>
              <a:t>Rich McHorney </a:t>
            </a:r>
            <a:r>
              <a:rPr lang="en-US" sz="2000" dirty="0" smtClean="0"/>
              <a:t>(Logistics)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219200"/>
            <a:ext cx="346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/>
              <a:t>Petra </a:t>
            </a:r>
            <a:r>
              <a:rPr lang="en-US" sz="2000" b="1" i="1" dirty="0" err="1" smtClean="0"/>
              <a:t>Byl</a:t>
            </a:r>
            <a:r>
              <a:rPr lang="en-US" sz="2000" b="1" i="1" dirty="0" smtClean="0"/>
              <a:t> </a:t>
            </a:r>
            <a:r>
              <a:rPr lang="en-US" sz="2000" dirty="0" smtClean="0"/>
              <a:t>(Sampling, Genomics)</a:t>
            </a:r>
            <a:endParaRPr lang="en-US" sz="2000" dirty="0"/>
          </a:p>
        </p:txBody>
      </p:sp>
      <p:pic>
        <p:nvPicPr>
          <p:cNvPr id="6" name="Picture 5" descr="CIXAxNPUMAAEAS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32" y="1"/>
            <a:ext cx="3225971" cy="241947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10000" y="5029200"/>
            <a:ext cx="533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21618" y="5674694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Funding</a:t>
            </a:r>
            <a:endParaRPr lang="en-US" sz="2400" b="1" dirty="0"/>
          </a:p>
        </p:txBody>
      </p:sp>
      <p:pic>
        <p:nvPicPr>
          <p:cNvPr id="10" name="Picture 2" descr="http://www.ooi.washington.edu/files/nsf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3" y="5221215"/>
            <a:ext cx="1360751" cy="13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7600" y="5181600"/>
            <a:ext cx="1603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Also</a:t>
            </a:r>
          </a:p>
          <a:p>
            <a:r>
              <a:rPr lang="en-US" sz="2000" dirty="0" smtClean="0"/>
              <a:t>EF-0928742</a:t>
            </a:r>
          </a:p>
          <a:p>
            <a:r>
              <a:rPr lang="en-US" sz="2000" dirty="0" smtClean="0"/>
              <a:t>OCE-0852263</a:t>
            </a:r>
          </a:p>
          <a:p>
            <a:r>
              <a:rPr lang="en-US" sz="2000" dirty="0"/>
              <a:t>OCE-1238212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5490027"/>
            <a:ext cx="185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Geobiology</a:t>
            </a:r>
          </a:p>
          <a:p>
            <a:r>
              <a:rPr lang="en-US" sz="2400" dirty="0"/>
              <a:t>EAR-1451356</a:t>
            </a:r>
            <a:endParaRPr lang="en-US" sz="2400" dirty="0" smtClean="0"/>
          </a:p>
        </p:txBody>
      </p:sp>
      <p:pic>
        <p:nvPicPr>
          <p:cNvPr id="13" name="Picture 5" descr="L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5537" y="3886200"/>
            <a:ext cx="143986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4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Coordination Over Space</a:t>
            </a:r>
            <a:endParaRPr lang="en-US" dirty="0"/>
          </a:p>
        </p:txBody>
      </p:sp>
      <p:pic>
        <p:nvPicPr>
          <p:cNvPr id="4098" name="Picture 2" descr="http://mewarnai.us/images/550523-tree-with-roo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28947"/>
            <a:ext cx="2591898" cy="28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dn.zmescience.com/wp-content/uploads/2012/10/cables_in_sediment_s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74" y="511871"/>
            <a:ext cx="1752600" cy="20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3" y="830663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Multicellularity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0682" y="152400"/>
            <a:ext cx="152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Cable bacteria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8483" y="34290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Quorum sensing</a:t>
            </a:r>
            <a:endParaRPr lang="en-US" dirty="0"/>
          </a:p>
        </p:txBody>
      </p:sp>
      <p:pic>
        <p:nvPicPr>
          <p:cNvPr id="4110" name="Picture 14" descr="http://blogs.discovermagazine.com/notrocketscience/files/2012/10/Cable-bacteri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74" y="1447801"/>
            <a:ext cx="2140529" cy="19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Quorum sens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3" y="3759643"/>
            <a:ext cx="2242121" cy="11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831" y="990600"/>
            <a:ext cx="384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Entropy production can also be increased with coordination over space (see Vallino 2010)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2057401"/>
                <a:ext cx="3602718" cy="123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∭"/>
                          <m:limLoc m:val="undOvr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sz="240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4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57400"/>
                <a:ext cx="3682739" cy="123572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9830" y="4183560"/>
            <a:ext cx="684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Living systems evolve to maximize energy dissipation over the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greatest possible spatial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temporal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scales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830" y="548640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Setup optimization problem that dynamically allocates </a:t>
            </a:r>
            <a:r>
              <a:rPr lang="en-US" dirty="0" err="1" smtClean="0"/>
              <a:t>moleculary</a:t>
            </a:r>
            <a:r>
              <a:rPr lang="en-US" dirty="0" smtClean="0"/>
              <a:t> machinery to metabolic pathways so as to </a:t>
            </a:r>
            <a:r>
              <a:rPr lang="en-US" dirty="0" err="1" smtClean="0"/>
              <a:t>to</a:t>
            </a:r>
            <a:r>
              <a:rPr lang="en-US" dirty="0" smtClean="0"/>
              <a:t> maximize entropy production (See Vallino 2010, Algar &amp; Vallino 2014, Vallino &amp; Algar 2016)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831" y="6477000"/>
            <a:ext cx="650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can be tested with lab experiments, but prefer natural syste</a:t>
            </a:r>
            <a:r>
              <a:rPr lang="en-US" dirty="0"/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03858" y="3424536"/>
                <a:ext cx="24203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≥</m:t>
                      </m:r>
                      <m:acc>
                        <m:accPr>
                          <m:chr m:val="̇"/>
                          <m:ctrlPr>
                            <a:rPr lang="en-US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brk m:alnAt="24"/>
                            </m:rPr>
                            <a:rPr lang="en-US" sz="2400" i="1">
                              <a:latin typeface="Cambria Math"/>
                            </a:rPr>
                            <m:t>𝑥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𝑦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57" y="3424535"/>
                <a:ext cx="2420343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9831" y="5105400"/>
            <a:ext cx="913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“Paradigm shift, from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we eat food</a:t>
            </a:r>
            <a:r>
              <a:rPr lang="en-US" b="1" dirty="0" smtClean="0"/>
              <a:t>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food has produced us to eat it</a:t>
            </a:r>
            <a:r>
              <a:rPr lang="en-US" dirty="0" smtClean="0"/>
              <a:t>” (</a:t>
            </a:r>
            <a:r>
              <a:rPr lang="en-US" dirty="0" err="1" smtClean="0"/>
              <a:t>Lineaweaver&amp;Egan</a:t>
            </a:r>
            <a:r>
              <a:rPr lang="en-US" dirty="0" smtClean="0"/>
              <a:t>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6" grpId="0"/>
      <p:bldP spid="17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10886"/>
            <a:ext cx="8229600" cy="979714"/>
          </a:xfrm>
        </p:spPr>
        <p:txBody>
          <a:bodyPr/>
          <a:lstStyle/>
          <a:p>
            <a:pPr algn="l"/>
            <a:r>
              <a:rPr lang="en-US" dirty="0" smtClean="0"/>
              <a:t>Affect of Optimization Interval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1" y="6173430"/>
            <a:ext cx="141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Feed: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5542" y="617343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6173430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OFF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6343" y="617343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1" y="6173430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OFF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3" y="990879"/>
            <a:ext cx="6858000" cy="514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3" y="990600"/>
            <a:ext cx="6858000" cy="51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8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1" y="901655"/>
            <a:ext cx="3840480" cy="290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1" y="3797255"/>
            <a:ext cx="3840480" cy="2908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655"/>
            <a:ext cx="3840480" cy="290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t="5709" r="17448" b="6788"/>
          <a:stretch/>
        </p:blipFill>
        <p:spPr>
          <a:xfrm>
            <a:off x="7239000" y="1524001"/>
            <a:ext cx="1885556" cy="3962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97255"/>
            <a:ext cx="3840480" cy="2908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24" y="0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OTU Dynamics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874824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MC2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6666" y="874824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MC3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399" y="3796174"/>
            <a:ext cx="128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Cycled MC1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6665" y="3796174"/>
            <a:ext cx="128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Cycled MC4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75997" y="76201"/>
            <a:ext cx="472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Many different OTU configurations, same MEP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Well Adapted to varying energy inputs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0382" y="1143000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468868"/>
            <a:ext cx="364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(See </a:t>
            </a:r>
            <a:r>
              <a:rPr lang="en-US" dirty="0" smtClean="0">
                <a:solidFill>
                  <a:srgbClr val="FF0000"/>
                </a:solidFill>
              </a:rPr>
              <a:t>Fernandez-Gonzalez et al. 2016)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1210" y="0"/>
            <a:ext cx="9165210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tx1"/>
                </a:solidFill>
              </a:rPr>
              <a:t>*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/>
              <a:t>MEP Does NOT predict these kinds of details!</a:t>
            </a:r>
          </a:p>
          <a:p>
            <a:pPr algn="ctr"/>
            <a:r>
              <a:rPr lang="en-US" sz="600" b="1" dirty="0" smtClean="0">
                <a:solidFill>
                  <a:schemeClr val="tx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333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Metabolic Switching in Anaerobic Nitrate Reduction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8400"/>
            <a:ext cx="480038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47800"/>
            <a:ext cx="428139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44134"/>
            <a:ext cx="299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(Algar &amp; Vallino </a:t>
            </a:r>
            <a:r>
              <a:rPr lang="en-US" sz="2000" i="1" dirty="0" smtClean="0"/>
              <a:t>AME</a:t>
            </a:r>
            <a:r>
              <a:rPr lang="en-US" sz="2000" dirty="0" smtClean="0"/>
              <a:t> 2014)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01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8229600" cy="7159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Bacterial DAPI Counts vs Depth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452368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229600" cy="868362"/>
          </a:xfrm>
        </p:spPr>
        <p:txBody>
          <a:bodyPr/>
          <a:lstStyle/>
          <a:p>
            <a:pPr algn="l"/>
            <a:r>
              <a:rPr lang="en-US" dirty="0" smtClean="0"/>
              <a:t>Gas Data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17436"/>
            <a:ext cx="6101628" cy="65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676400"/>
            <a:ext cx="2902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Even with only two adjustable parameters model fits observations “well”.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390380"/>
            <a:ext cx="2917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Even model cannot increase methane oxidation for cycled microcosms.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1" y="0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Control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0"/>
            <a:ext cx="87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Cycled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105400"/>
            <a:ext cx="236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(see Vallino et al.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7" y="18144"/>
            <a:ext cx="8229600" cy="7438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Nitrate and Ammonium comparison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3" y="1143000"/>
            <a:ext cx="743427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1" y="762000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Control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2243" y="762000"/>
            <a:ext cx="87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Cycled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6200" y="0"/>
                <a:ext cx="8229600" cy="792162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3600" b="1" dirty="0" smtClean="0"/>
                  <a:t>Experimental Test of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600" b="1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36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</m:acc>
                  </m:oMath>
                </a14:m>
                <a:r>
                  <a:rPr lang="en-US" sz="3600" b="1" dirty="0" smtClean="0"/>
                  <a:t> Integration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200" y="0"/>
                <a:ext cx="8229600" cy="792162"/>
              </a:xfrm>
              <a:blipFill rotWithShape="1">
                <a:blip r:embed="rId2"/>
                <a:stretch>
                  <a:fillRect l="-2296" t="-2308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81000" y="833737"/>
            <a:ext cx="674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Periodic cycling of energy input (5% methane in air)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09800"/>
            <a:ext cx="18288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367" y="5105400"/>
            <a:ext cx="5329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18 L Chemostats operated at D = 0.1 d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and 25</a:t>
            </a:r>
            <a:r>
              <a:rPr lang="en-US" sz="2000" dirty="0" smtClean="0">
                <a:latin typeface="Arial"/>
                <a:cs typeface="Arial"/>
              </a:rPr>
              <a:t>ºC</a:t>
            </a:r>
            <a:endParaRPr lang="en-US" sz="2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81078"/>
            <a:ext cx="1371600" cy="24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2" y="2181080"/>
            <a:ext cx="1371600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23255" y="1447800"/>
            <a:ext cx="3518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Control chemostats with continuous CH</a:t>
            </a:r>
            <a:r>
              <a:rPr lang="en-US" sz="2000" b="1" baseline="-250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+O</a:t>
            </a:r>
            <a:r>
              <a:rPr lang="en-US" sz="2000" b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input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230" y="4624290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MC 2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38908" y="4624290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MC 3</a:t>
            </a:r>
            <a:endParaRPr lang="en-US" sz="20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81078"/>
            <a:ext cx="1371600" cy="243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81078"/>
            <a:ext cx="1371600" cy="243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23584" y="4624290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MC 1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67401" y="4624290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MC 4</a:t>
            </a:r>
            <a:endParaRPr lang="en-US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3581400" y="144780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Cycled chemostats </a:t>
            </a:r>
            <a:r>
              <a:rPr lang="en-US" sz="2000" b="1" dirty="0">
                <a:solidFill>
                  <a:srgbClr val="C00000"/>
                </a:solidFill>
              </a:rPr>
              <a:t>with periodic CH</a:t>
            </a:r>
            <a:r>
              <a:rPr lang="en-US" sz="2000" b="1" baseline="-25000" dirty="0">
                <a:solidFill>
                  <a:srgbClr val="C00000"/>
                </a:solidFill>
              </a:rPr>
              <a:t>4</a:t>
            </a:r>
            <a:r>
              <a:rPr lang="en-US" sz="2000" b="1" dirty="0">
                <a:solidFill>
                  <a:srgbClr val="C00000"/>
                </a:solidFill>
              </a:rPr>
              <a:t>+O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/ O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input (20 day period)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867402"/>
            <a:ext cx="5481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Modeling</a:t>
            </a:r>
            <a:r>
              <a:rPr lang="en-US" dirty="0" smtClean="0"/>
              <a:t>: Vallino et al. 2014</a:t>
            </a:r>
          </a:p>
          <a:p>
            <a:r>
              <a:rPr lang="en-US" i="1" dirty="0" smtClean="0"/>
              <a:t>Amplicon dynamics, </a:t>
            </a:r>
            <a:r>
              <a:rPr lang="en-US" i="1" dirty="0" err="1" smtClean="0"/>
              <a:t>etc</a:t>
            </a:r>
            <a:r>
              <a:rPr lang="en-US" dirty="0"/>
              <a:t>: </a:t>
            </a:r>
            <a:r>
              <a:rPr lang="en-US" dirty="0" smtClean="0"/>
              <a:t>Fernandez-Gonzalez 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" y="28465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Distributed Metabolic Network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7" y="2987677"/>
            <a:ext cx="3535458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6374" y="961719"/>
                <a:ext cx="2504404" cy="526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Old English Text MT" pitchFamily="66" charset="0"/>
                                      <a:ea typeface="Cambria Math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groupCh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Old English Text MT" pitchFamily="66" charset="0"/>
                                  <a:ea typeface="Cambria Math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374" y="961719"/>
                <a:ext cx="2502032" cy="5262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75218" y="1590735"/>
                <a:ext cx="4159152" cy="526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(1−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m:rPr>
                                  <m:sty m:val="p"/>
                                  <m:brk m:alnAt="2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O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Old English Text MT" pitchFamily="66" charset="0"/>
                                      <a:ea typeface="Cambria Math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groupCh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OH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O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218" y="1590735"/>
                <a:ext cx="4144724" cy="5262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52400" y="107846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Anabolic: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541" y="1717133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Catabolic: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66506" y="1078468"/>
                <a:ext cx="8980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506" y="1078468"/>
                <a:ext cx="89800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566506" y="1717133"/>
                <a:ext cx="937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506" y="1717133"/>
                <a:ext cx="93762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9019" y="2262740"/>
                <a:ext cx="6450805" cy="526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N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O</m:t>
                          </m:r>
                        </m:e>
                        <m:sub>
                          <m:r>
                            <m:rPr>
                              <m:brk m:alnAt="2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Old English Text MT" pitchFamily="66" charset="0"/>
                                  <a:ea typeface="Cambria Math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Old English Text MT" pitchFamily="66" charset="0"/>
                              <a:ea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OH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𝑏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O</m:t>
                      </m:r>
                      <m:r>
                        <a:rPr lang="en-US" b="0" i="0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018" y="2262740"/>
                <a:ext cx="6450805" cy="52629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6541" y="240933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566506" y="2409335"/>
                <a:ext cx="1629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acc>
                      <m:r>
                        <a:rPr lang="en-US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(1−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506" y="2409335"/>
                <a:ext cx="162384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22664" y="3200400"/>
                <a:ext cx="22421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Sub-reactions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Old English Text MT" panose="03040902040508030806" pitchFamily="66" charset="0"/>
                          </a:rPr>
                          <m:t>S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664" y="3200400"/>
                <a:ext cx="2242152" cy="400110"/>
              </a:xfrm>
              <a:prstGeom prst="rect">
                <a:avLst/>
              </a:prstGeom>
              <a:blipFill rotWithShape="1">
                <a:blip r:embed="rId9"/>
                <a:stretch>
                  <a:fillRect l="-271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314304" y="3588554"/>
                <a:ext cx="2257221" cy="526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N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Old English Text MT" pitchFamily="66" charset="0"/>
                                  <a:ea typeface="Cambria Math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Old English Text MT" pitchFamily="66" charset="0"/>
                              <a:ea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304" y="3588554"/>
                <a:ext cx="2257221" cy="5262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314304" y="4114852"/>
                <a:ext cx="2772297" cy="536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N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(1−</m:t>
                              </m:r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Old English Text MT" pitchFamily="66" charset="0"/>
                                  <a:ea typeface="Cambria Math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Old English Text MT" pitchFamily="66" charset="0"/>
                              <a:ea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304" y="4114852"/>
                <a:ext cx="2772297" cy="53681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10206" y="5181600"/>
                <a:ext cx="3716787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Methanotroph Model</a:t>
                </a:r>
              </a:p>
              <a:p>
                <a:pPr marL="285750" indent="-173038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4 Catalysts,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Old English Text MT" panose="03040902040508030806" pitchFamily="66" charset="0"/>
                          </a:rPr>
                          <m:t>S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285750" indent="-173038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9 Reactions</a:t>
                </a:r>
              </a:p>
              <a:p>
                <a:pPr marL="285750" indent="-173038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16 State variables (concentrations)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206" y="5181600"/>
                <a:ext cx="3716787" cy="1231106"/>
              </a:xfrm>
              <a:prstGeom prst="rect">
                <a:avLst/>
              </a:prstGeom>
              <a:blipFill rotWithShape="1">
                <a:blip r:embed="rId12"/>
                <a:stretch>
                  <a:fillRect l="-1803" t="-2475" r="-820" b="-6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9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  <p:bldP spid="6" grpId="0"/>
      <p:bldP spid="8" grpId="0"/>
      <p:bldP spid="10" grpId="0"/>
      <p:bldP spid="11" grpId="0"/>
      <p:bldP spid="12" grpId="0"/>
      <p:bldP spid="9" grpId="0"/>
      <p:bldP spid="14" grpId="0"/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Community!</a:t>
            </a:r>
            <a:r>
              <a:rPr lang="en-US" sz="3200" b="1" dirty="0" smtClean="0"/>
              <a:t> Reaction Kinetics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560352"/>
                <a:ext cx="7162800" cy="811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∏"/>
                          <m:limLoc m:val="undOvr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𝑘</m:t>
                          </m:r>
                          <m:r>
                            <a:rPr lang="en-US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𝜅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4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 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−1,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nary>
                        <m:naryPr>
                          <m:chr m:val="∏"/>
                          <m:limLoc m:val="undOvr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𝑙</m:t>
                          </m:r>
                          <m:r>
                            <a:rPr lang="en-US" sz="1600" i="1">
                              <a:latin typeface="Cambria Math"/>
                            </a:rPr>
                            <m:t>=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latin typeface="Old English Text MT" pitchFamily="66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60352"/>
                <a:ext cx="7162800" cy="8112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1896" y="1543617"/>
                <a:ext cx="4137671" cy="753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latin typeface="Cambria Math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600" i="1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𝐺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𝑅𝑇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𝑟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≤0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𝑟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895" y="1543617"/>
                <a:ext cx="4137671" cy="7534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90800"/>
            <a:ext cx="682528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2200" y="2318777"/>
                <a:ext cx="42954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318777"/>
                <a:ext cx="429540" cy="391646"/>
              </a:xfrm>
              <a:prstGeom prst="rect">
                <a:avLst/>
              </a:prstGeom>
              <a:blipFill rotWithShape="1">
                <a:blip r:embed="rId5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77362" y="1506792"/>
                <a:ext cx="1394997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=1 ∀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362" y="1506792"/>
                <a:ext cx="1389676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Oval 3077"/>
          <p:cNvSpPr/>
          <p:nvPr/>
        </p:nvSpPr>
        <p:spPr>
          <a:xfrm>
            <a:off x="4605868" y="5765799"/>
            <a:ext cx="304800" cy="3048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TextBox 3078"/>
          <p:cNvSpPr txBox="1"/>
          <p:nvPr/>
        </p:nvSpPr>
        <p:spPr>
          <a:xfrm>
            <a:off x="2819400" y="2590800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 “Super” Bugs!</a:t>
            </a:r>
            <a:endParaRPr lang="en-US" i="1" dirty="0"/>
          </a:p>
        </p:txBody>
      </p:sp>
      <p:sp>
        <p:nvSpPr>
          <p:cNvPr id="42" name="Freeform 41"/>
          <p:cNvSpPr/>
          <p:nvPr/>
        </p:nvSpPr>
        <p:spPr>
          <a:xfrm>
            <a:off x="4936220" y="4625726"/>
            <a:ext cx="675195" cy="77386"/>
          </a:xfrm>
          <a:custGeom>
            <a:avLst/>
            <a:gdLst>
              <a:gd name="connsiteX0" fmla="*/ 1989667 w 1989667"/>
              <a:gd name="connsiteY0" fmla="*/ 0 h 4614334"/>
              <a:gd name="connsiteX1" fmla="*/ 0 w 1989667"/>
              <a:gd name="connsiteY1" fmla="*/ 4614334 h 4614334"/>
              <a:gd name="connsiteX0" fmla="*/ 1989667 w 2664681"/>
              <a:gd name="connsiteY0" fmla="*/ 0 h 4614334"/>
              <a:gd name="connsiteX1" fmla="*/ 0 w 2664681"/>
              <a:gd name="connsiteY1" fmla="*/ 4614334 h 4614334"/>
              <a:gd name="connsiteX0" fmla="*/ 1989667 w 2852870"/>
              <a:gd name="connsiteY0" fmla="*/ 0 h 4614334"/>
              <a:gd name="connsiteX1" fmla="*/ 0 w 2852870"/>
              <a:gd name="connsiteY1" fmla="*/ 4614334 h 4614334"/>
              <a:gd name="connsiteX0" fmla="*/ 1989667 w 2595992"/>
              <a:gd name="connsiteY0" fmla="*/ 0 h 4614334"/>
              <a:gd name="connsiteX1" fmla="*/ 0 w 2595992"/>
              <a:gd name="connsiteY1" fmla="*/ 4614334 h 4614334"/>
              <a:gd name="connsiteX0" fmla="*/ 1989667 w 2869813"/>
              <a:gd name="connsiteY0" fmla="*/ 0 h 4614334"/>
              <a:gd name="connsiteX1" fmla="*/ 0 w 2869813"/>
              <a:gd name="connsiteY1" fmla="*/ 4614334 h 4614334"/>
              <a:gd name="connsiteX0" fmla="*/ 2006600 w 2884523"/>
              <a:gd name="connsiteY0" fmla="*/ 0 h 4648201"/>
              <a:gd name="connsiteX1" fmla="*/ 0 w 2884523"/>
              <a:gd name="connsiteY1" fmla="*/ 4648201 h 4648201"/>
              <a:gd name="connsiteX0" fmla="*/ 2006600 w 2884523"/>
              <a:gd name="connsiteY0" fmla="*/ 0 h 4529667"/>
              <a:gd name="connsiteX1" fmla="*/ 0 w 2884523"/>
              <a:gd name="connsiteY1" fmla="*/ 4529667 h 4529667"/>
              <a:gd name="connsiteX0" fmla="*/ 1024466 w 2052763"/>
              <a:gd name="connsiteY0" fmla="*/ 0 h 4004734"/>
              <a:gd name="connsiteX1" fmla="*/ 0 w 2052763"/>
              <a:gd name="connsiteY1" fmla="*/ 4004734 h 4004734"/>
              <a:gd name="connsiteX0" fmla="*/ 1024466 w 1024466"/>
              <a:gd name="connsiteY0" fmla="*/ 0 h 4004734"/>
              <a:gd name="connsiteX1" fmla="*/ 0 w 1024466"/>
              <a:gd name="connsiteY1" fmla="*/ 4004734 h 4004734"/>
              <a:gd name="connsiteX0" fmla="*/ 1566333 w 1566333"/>
              <a:gd name="connsiteY0" fmla="*/ 0 h 1405467"/>
              <a:gd name="connsiteX1" fmla="*/ 0 w 1566333"/>
              <a:gd name="connsiteY1" fmla="*/ 1405467 h 1405467"/>
              <a:gd name="connsiteX0" fmla="*/ 1549400 w 1549400"/>
              <a:gd name="connsiteY0" fmla="*/ 474045 h 885842"/>
              <a:gd name="connsiteX1" fmla="*/ 0 w 1549400"/>
              <a:gd name="connsiteY1" fmla="*/ 795779 h 885842"/>
              <a:gd name="connsiteX0" fmla="*/ 1549400 w 1549400"/>
              <a:gd name="connsiteY0" fmla="*/ 0 h 770353"/>
              <a:gd name="connsiteX1" fmla="*/ 0 w 1549400"/>
              <a:gd name="connsiteY1" fmla="*/ 321734 h 770353"/>
              <a:gd name="connsiteX0" fmla="*/ 1557713 w 1557713"/>
              <a:gd name="connsiteY0" fmla="*/ 0 h 722536"/>
              <a:gd name="connsiteX1" fmla="*/ 0 w 1557713"/>
              <a:gd name="connsiteY1" fmla="*/ 163792 h 722536"/>
              <a:gd name="connsiteX0" fmla="*/ 1557713 w 1557713"/>
              <a:gd name="connsiteY0" fmla="*/ 0 h 701010"/>
              <a:gd name="connsiteX1" fmla="*/ 0 w 1557713"/>
              <a:gd name="connsiteY1" fmla="*/ 163792 h 701010"/>
              <a:gd name="connsiteX0" fmla="*/ 1557713 w 1557713"/>
              <a:gd name="connsiteY0" fmla="*/ 0 h 722536"/>
              <a:gd name="connsiteX1" fmla="*/ 0 w 1557713"/>
              <a:gd name="connsiteY1" fmla="*/ 163792 h 722536"/>
              <a:gd name="connsiteX0" fmla="*/ 635001 w 635001"/>
              <a:gd name="connsiteY0" fmla="*/ 53751 h 719602"/>
              <a:gd name="connsiteX1" fmla="*/ 0 w 635001"/>
              <a:gd name="connsiteY1" fmla="*/ 1412 h 719602"/>
              <a:gd name="connsiteX0" fmla="*/ 635001 w 635001"/>
              <a:gd name="connsiteY0" fmla="*/ 62887 h 84306"/>
              <a:gd name="connsiteX1" fmla="*/ 0 w 635001"/>
              <a:gd name="connsiteY1" fmla="*/ 10548 h 84306"/>
              <a:gd name="connsiteX0" fmla="*/ 635001 w 635001"/>
              <a:gd name="connsiteY0" fmla="*/ 52339 h 89363"/>
              <a:gd name="connsiteX1" fmla="*/ 0 w 635001"/>
              <a:gd name="connsiteY1" fmla="*/ 0 h 89363"/>
              <a:gd name="connsiteX0" fmla="*/ 675195 w 675195"/>
              <a:gd name="connsiteY0" fmla="*/ 42290 h 81851"/>
              <a:gd name="connsiteX1" fmla="*/ 0 w 675195"/>
              <a:gd name="connsiteY1" fmla="*/ 0 h 81851"/>
              <a:gd name="connsiteX0" fmla="*/ 675195 w 675195"/>
              <a:gd name="connsiteY0" fmla="*/ 42290 h 77386"/>
              <a:gd name="connsiteX1" fmla="*/ 0 w 675195"/>
              <a:gd name="connsiteY1" fmla="*/ 0 h 7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5195" h="77386">
                <a:moveTo>
                  <a:pt x="675195" y="42290"/>
                </a:moveTo>
                <a:cubicBezTo>
                  <a:pt x="458522" y="115933"/>
                  <a:pt x="337333" y="59934"/>
                  <a:pt x="0" y="0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580468" y="4381500"/>
            <a:ext cx="304800" cy="3048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97555" y="3489651"/>
            <a:ext cx="304800" cy="3048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918596" y="3819700"/>
            <a:ext cx="700681" cy="849739"/>
          </a:xfrm>
          <a:custGeom>
            <a:avLst/>
            <a:gdLst>
              <a:gd name="connsiteX0" fmla="*/ 1989667 w 1989667"/>
              <a:gd name="connsiteY0" fmla="*/ 0 h 4614334"/>
              <a:gd name="connsiteX1" fmla="*/ 0 w 1989667"/>
              <a:gd name="connsiteY1" fmla="*/ 4614334 h 4614334"/>
              <a:gd name="connsiteX0" fmla="*/ 1989667 w 2664681"/>
              <a:gd name="connsiteY0" fmla="*/ 0 h 4614334"/>
              <a:gd name="connsiteX1" fmla="*/ 0 w 2664681"/>
              <a:gd name="connsiteY1" fmla="*/ 4614334 h 4614334"/>
              <a:gd name="connsiteX0" fmla="*/ 1989667 w 2852870"/>
              <a:gd name="connsiteY0" fmla="*/ 0 h 4614334"/>
              <a:gd name="connsiteX1" fmla="*/ 0 w 2852870"/>
              <a:gd name="connsiteY1" fmla="*/ 4614334 h 4614334"/>
              <a:gd name="connsiteX0" fmla="*/ 1989667 w 2595992"/>
              <a:gd name="connsiteY0" fmla="*/ 0 h 4614334"/>
              <a:gd name="connsiteX1" fmla="*/ 0 w 2595992"/>
              <a:gd name="connsiteY1" fmla="*/ 4614334 h 4614334"/>
              <a:gd name="connsiteX0" fmla="*/ 1989667 w 2869813"/>
              <a:gd name="connsiteY0" fmla="*/ 0 h 4614334"/>
              <a:gd name="connsiteX1" fmla="*/ 0 w 2869813"/>
              <a:gd name="connsiteY1" fmla="*/ 4614334 h 4614334"/>
              <a:gd name="connsiteX0" fmla="*/ 2006600 w 2884523"/>
              <a:gd name="connsiteY0" fmla="*/ 0 h 4648201"/>
              <a:gd name="connsiteX1" fmla="*/ 0 w 2884523"/>
              <a:gd name="connsiteY1" fmla="*/ 4648201 h 4648201"/>
              <a:gd name="connsiteX0" fmla="*/ 2006600 w 2884523"/>
              <a:gd name="connsiteY0" fmla="*/ 0 h 4529667"/>
              <a:gd name="connsiteX1" fmla="*/ 0 w 2884523"/>
              <a:gd name="connsiteY1" fmla="*/ 4529667 h 4529667"/>
              <a:gd name="connsiteX0" fmla="*/ 1024466 w 2052763"/>
              <a:gd name="connsiteY0" fmla="*/ 0 h 4004734"/>
              <a:gd name="connsiteX1" fmla="*/ 0 w 2052763"/>
              <a:gd name="connsiteY1" fmla="*/ 4004734 h 4004734"/>
              <a:gd name="connsiteX0" fmla="*/ 1024466 w 1024466"/>
              <a:gd name="connsiteY0" fmla="*/ 0 h 4004734"/>
              <a:gd name="connsiteX1" fmla="*/ 0 w 1024466"/>
              <a:gd name="connsiteY1" fmla="*/ 4004734 h 4004734"/>
              <a:gd name="connsiteX0" fmla="*/ 1566333 w 1566333"/>
              <a:gd name="connsiteY0" fmla="*/ 0 h 1405467"/>
              <a:gd name="connsiteX1" fmla="*/ 0 w 1566333"/>
              <a:gd name="connsiteY1" fmla="*/ 1405467 h 1405467"/>
              <a:gd name="connsiteX0" fmla="*/ 1549400 w 1549400"/>
              <a:gd name="connsiteY0" fmla="*/ 474045 h 885842"/>
              <a:gd name="connsiteX1" fmla="*/ 0 w 1549400"/>
              <a:gd name="connsiteY1" fmla="*/ 795779 h 885842"/>
              <a:gd name="connsiteX0" fmla="*/ 1549400 w 1549400"/>
              <a:gd name="connsiteY0" fmla="*/ 0 h 770353"/>
              <a:gd name="connsiteX1" fmla="*/ 0 w 1549400"/>
              <a:gd name="connsiteY1" fmla="*/ 321734 h 770353"/>
              <a:gd name="connsiteX0" fmla="*/ 1557713 w 1557713"/>
              <a:gd name="connsiteY0" fmla="*/ 0 h 722536"/>
              <a:gd name="connsiteX1" fmla="*/ 0 w 1557713"/>
              <a:gd name="connsiteY1" fmla="*/ 163792 h 722536"/>
              <a:gd name="connsiteX0" fmla="*/ 1557713 w 1557713"/>
              <a:gd name="connsiteY0" fmla="*/ 0 h 701010"/>
              <a:gd name="connsiteX1" fmla="*/ 0 w 1557713"/>
              <a:gd name="connsiteY1" fmla="*/ 163792 h 701010"/>
              <a:gd name="connsiteX0" fmla="*/ 1557713 w 1557713"/>
              <a:gd name="connsiteY0" fmla="*/ 0 h 722536"/>
              <a:gd name="connsiteX1" fmla="*/ 0 w 1557713"/>
              <a:gd name="connsiteY1" fmla="*/ 163792 h 722536"/>
              <a:gd name="connsiteX0" fmla="*/ 635001 w 635001"/>
              <a:gd name="connsiteY0" fmla="*/ 53751 h 719602"/>
              <a:gd name="connsiteX1" fmla="*/ 0 w 635001"/>
              <a:gd name="connsiteY1" fmla="*/ 1412 h 719602"/>
              <a:gd name="connsiteX0" fmla="*/ 635001 w 635001"/>
              <a:gd name="connsiteY0" fmla="*/ 62887 h 84306"/>
              <a:gd name="connsiteX1" fmla="*/ 0 w 635001"/>
              <a:gd name="connsiteY1" fmla="*/ 10548 h 84306"/>
              <a:gd name="connsiteX0" fmla="*/ 635001 w 635001"/>
              <a:gd name="connsiteY0" fmla="*/ 52339 h 89363"/>
              <a:gd name="connsiteX1" fmla="*/ 0 w 635001"/>
              <a:gd name="connsiteY1" fmla="*/ 0 h 89363"/>
              <a:gd name="connsiteX0" fmla="*/ 651627 w 651627"/>
              <a:gd name="connsiteY0" fmla="*/ 825422 h 831219"/>
              <a:gd name="connsiteX1" fmla="*/ 0 w 651627"/>
              <a:gd name="connsiteY1" fmla="*/ 0 h 831219"/>
              <a:gd name="connsiteX0" fmla="*/ 585125 w 585125"/>
              <a:gd name="connsiteY0" fmla="*/ 891924 h 897325"/>
              <a:gd name="connsiteX1" fmla="*/ 0 w 585125"/>
              <a:gd name="connsiteY1" fmla="*/ 0 h 897325"/>
              <a:gd name="connsiteX0" fmla="*/ 585125 w 585125"/>
              <a:gd name="connsiteY0" fmla="*/ 891924 h 897986"/>
              <a:gd name="connsiteX1" fmla="*/ 0 w 585125"/>
              <a:gd name="connsiteY1" fmla="*/ 0 h 897986"/>
              <a:gd name="connsiteX0" fmla="*/ 700681 w 700681"/>
              <a:gd name="connsiteY0" fmla="*/ 836658 h 843131"/>
              <a:gd name="connsiteX1" fmla="*/ 0 w 700681"/>
              <a:gd name="connsiteY1" fmla="*/ 0 h 843131"/>
              <a:gd name="connsiteX0" fmla="*/ 700681 w 700681"/>
              <a:gd name="connsiteY0" fmla="*/ 836658 h 849739"/>
              <a:gd name="connsiteX1" fmla="*/ 0 w 700681"/>
              <a:gd name="connsiteY1" fmla="*/ 0 h 84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0681" h="849739">
                <a:moveTo>
                  <a:pt x="700681" y="836658"/>
                </a:moveTo>
                <a:cubicBezTo>
                  <a:pt x="393573" y="960542"/>
                  <a:pt x="146141" y="168000"/>
                  <a:pt x="0" y="0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244761" y="560354"/>
            <a:ext cx="6336571" cy="1736741"/>
          </a:xfrm>
          <a:custGeom>
            <a:avLst/>
            <a:gdLst/>
            <a:ahLst/>
            <a:cxnLst/>
            <a:rect l="l" t="t" r="r" b="b"/>
            <a:pathLst>
              <a:path w="6336571" h="1736741">
                <a:moveTo>
                  <a:pt x="2075983" y="425239"/>
                </a:moveTo>
                <a:cubicBezTo>
                  <a:pt x="2044276" y="425239"/>
                  <a:pt x="2018573" y="450942"/>
                  <a:pt x="2018573" y="482649"/>
                </a:cubicBezTo>
                <a:lnTo>
                  <a:pt x="2018573" y="712281"/>
                </a:lnTo>
                <a:cubicBezTo>
                  <a:pt x="2018573" y="743988"/>
                  <a:pt x="2044276" y="769691"/>
                  <a:pt x="2075983" y="769691"/>
                </a:cubicBezTo>
                <a:lnTo>
                  <a:pt x="2477629" y="769691"/>
                </a:lnTo>
                <a:cubicBezTo>
                  <a:pt x="2509336" y="769691"/>
                  <a:pt x="2535039" y="743988"/>
                  <a:pt x="2535039" y="712281"/>
                </a:cubicBezTo>
                <a:lnTo>
                  <a:pt x="2535039" y="482649"/>
                </a:lnTo>
                <a:cubicBezTo>
                  <a:pt x="2535039" y="450942"/>
                  <a:pt x="2509336" y="425239"/>
                  <a:pt x="2477629" y="425239"/>
                </a:cubicBezTo>
                <a:close/>
                <a:moveTo>
                  <a:pt x="780581" y="267265"/>
                </a:moveTo>
                <a:cubicBezTo>
                  <a:pt x="748874" y="267265"/>
                  <a:pt x="723171" y="292968"/>
                  <a:pt x="723171" y="324675"/>
                </a:cubicBezTo>
                <a:lnTo>
                  <a:pt x="723171" y="554307"/>
                </a:lnTo>
                <a:cubicBezTo>
                  <a:pt x="723171" y="586014"/>
                  <a:pt x="748874" y="611717"/>
                  <a:pt x="780581" y="611717"/>
                </a:cubicBezTo>
                <a:lnTo>
                  <a:pt x="1182227" y="611717"/>
                </a:lnTo>
                <a:cubicBezTo>
                  <a:pt x="1213934" y="611717"/>
                  <a:pt x="1239637" y="586014"/>
                  <a:pt x="1239637" y="554307"/>
                </a:cubicBezTo>
                <a:lnTo>
                  <a:pt x="1239637" y="324675"/>
                </a:lnTo>
                <a:cubicBezTo>
                  <a:pt x="1239637" y="292968"/>
                  <a:pt x="1213934" y="267265"/>
                  <a:pt x="1182227" y="267265"/>
                </a:cubicBezTo>
                <a:close/>
                <a:moveTo>
                  <a:pt x="4842206" y="243983"/>
                </a:moveTo>
                <a:cubicBezTo>
                  <a:pt x="4807135" y="243983"/>
                  <a:pt x="4778705" y="272413"/>
                  <a:pt x="4778705" y="307484"/>
                </a:cubicBezTo>
                <a:lnTo>
                  <a:pt x="4778705" y="561482"/>
                </a:lnTo>
                <a:cubicBezTo>
                  <a:pt x="4778705" y="596553"/>
                  <a:pt x="4807135" y="624983"/>
                  <a:pt x="4842206" y="624983"/>
                </a:cubicBezTo>
                <a:lnTo>
                  <a:pt x="5951337" y="624983"/>
                </a:lnTo>
                <a:cubicBezTo>
                  <a:pt x="5986408" y="624983"/>
                  <a:pt x="6014838" y="596553"/>
                  <a:pt x="6014838" y="561482"/>
                </a:cubicBezTo>
                <a:lnTo>
                  <a:pt x="6014838" y="307484"/>
                </a:lnTo>
                <a:cubicBezTo>
                  <a:pt x="6014838" y="272413"/>
                  <a:pt x="5986408" y="243983"/>
                  <a:pt x="5951337" y="243983"/>
                </a:cubicBezTo>
                <a:close/>
                <a:moveTo>
                  <a:pt x="289463" y="0"/>
                </a:moveTo>
                <a:lnTo>
                  <a:pt x="6047108" y="0"/>
                </a:lnTo>
                <a:cubicBezTo>
                  <a:pt x="6206974" y="0"/>
                  <a:pt x="6336571" y="129597"/>
                  <a:pt x="6336571" y="289463"/>
                </a:cubicBezTo>
                <a:lnTo>
                  <a:pt x="6336571" y="1447278"/>
                </a:lnTo>
                <a:cubicBezTo>
                  <a:pt x="6336571" y="1607144"/>
                  <a:pt x="6206974" y="1736741"/>
                  <a:pt x="6047108" y="1736741"/>
                </a:cubicBezTo>
                <a:lnTo>
                  <a:pt x="289463" y="1736741"/>
                </a:lnTo>
                <a:cubicBezTo>
                  <a:pt x="129597" y="1736741"/>
                  <a:pt x="0" y="1607144"/>
                  <a:pt x="0" y="1447278"/>
                </a:cubicBezTo>
                <a:lnTo>
                  <a:pt x="0" y="289463"/>
                </a:lnTo>
                <a:cubicBezTo>
                  <a:pt x="0" y="129597"/>
                  <a:pt x="129597" y="0"/>
                  <a:pt x="289463" y="0"/>
                </a:cubicBezTo>
                <a:close/>
              </a:path>
            </a:pathLst>
          </a:cu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Freeform 3076"/>
          <p:cNvSpPr/>
          <p:nvPr/>
        </p:nvSpPr>
        <p:spPr>
          <a:xfrm>
            <a:off x="4775201" y="1185333"/>
            <a:ext cx="2884523" cy="4529667"/>
          </a:xfrm>
          <a:custGeom>
            <a:avLst/>
            <a:gdLst>
              <a:gd name="connsiteX0" fmla="*/ 1989667 w 1989667"/>
              <a:gd name="connsiteY0" fmla="*/ 0 h 4614334"/>
              <a:gd name="connsiteX1" fmla="*/ 0 w 1989667"/>
              <a:gd name="connsiteY1" fmla="*/ 4614334 h 4614334"/>
              <a:gd name="connsiteX0" fmla="*/ 1989667 w 2664681"/>
              <a:gd name="connsiteY0" fmla="*/ 0 h 4614334"/>
              <a:gd name="connsiteX1" fmla="*/ 0 w 2664681"/>
              <a:gd name="connsiteY1" fmla="*/ 4614334 h 4614334"/>
              <a:gd name="connsiteX0" fmla="*/ 1989667 w 2852870"/>
              <a:gd name="connsiteY0" fmla="*/ 0 h 4614334"/>
              <a:gd name="connsiteX1" fmla="*/ 0 w 2852870"/>
              <a:gd name="connsiteY1" fmla="*/ 4614334 h 4614334"/>
              <a:gd name="connsiteX0" fmla="*/ 1989667 w 2595992"/>
              <a:gd name="connsiteY0" fmla="*/ 0 h 4614334"/>
              <a:gd name="connsiteX1" fmla="*/ 0 w 2595992"/>
              <a:gd name="connsiteY1" fmla="*/ 4614334 h 4614334"/>
              <a:gd name="connsiteX0" fmla="*/ 1989667 w 2869813"/>
              <a:gd name="connsiteY0" fmla="*/ 0 h 4614334"/>
              <a:gd name="connsiteX1" fmla="*/ 0 w 2869813"/>
              <a:gd name="connsiteY1" fmla="*/ 4614334 h 4614334"/>
              <a:gd name="connsiteX0" fmla="*/ 2006600 w 2884523"/>
              <a:gd name="connsiteY0" fmla="*/ 0 h 4648201"/>
              <a:gd name="connsiteX1" fmla="*/ 0 w 2884523"/>
              <a:gd name="connsiteY1" fmla="*/ 4648201 h 4648201"/>
              <a:gd name="connsiteX0" fmla="*/ 2006600 w 2884523"/>
              <a:gd name="connsiteY0" fmla="*/ 0 h 4529667"/>
              <a:gd name="connsiteX1" fmla="*/ 0 w 2884523"/>
              <a:gd name="connsiteY1" fmla="*/ 4529667 h 452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4523" h="4529667">
                <a:moveTo>
                  <a:pt x="2006600" y="0"/>
                </a:moveTo>
                <a:cubicBezTo>
                  <a:pt x="4797778" y="4679244"/>
                  <a:pt x="45155" y="2246490"/>
                  <a:pt x="0" y="4529667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78" grpId="0" animBg="1"/>
      <p:bldP spid="3079" grpId="0"/>
      <p:bldP spid="42" grpId="0" animBg="1"/>
      <p:bldP spid="43" grpId="0" animBg="1"/>
      <p:bldP spid="44" grpId="0" animBg="1"/>
      <p:bldP spid="45" grpId="0" animBg="1"/>
      <p:bldP spid="36" grpId="0" animBg="1"/>
      <p:bldP spid="30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Receding Horizon Optimal Control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297" y="1171356"/>
                <a:ext cx="7274492" cy="99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b>
                                  </m:sSub>
                                </m:sub>
                              </m:sSub>
                            </m:sup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to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  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96" y="1171354"/>
                <a:ext cx="7274492" cy="99828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/>
          <p:cNvSpPr/>
          <p:nvPr/>
        </p:nvSpPr>
        <p:spPr>
          <a:xfrm>
            <a:off x="857435" y="2507853"/>
            <a:ext cx="7280584" cy="3283719"/>
          </a:xfrm>
          <a:custGeom>
            <a:avLst/>
            <a:gdLst>
              <a:gd name="connsiteX0" fmla="*/ 0 w 5734975"/>
              <a:gd name="connsiteY0" fmla="*/ 0 h 4252404"/>
              <a:gd name="connsiteX1" fmla="*/ 0 w 5734975"/>
              <a:gd name="connsiteY1" fmla="*/ 4252404 h 4252404"/>
              <a:gd name="connsiteX2" fmla="*/ 5734975 w 5734975"/>
              <a:gd name="connsiteY2" fmla="*/ 4252404 h 425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4975" h="4252404">
                <a:moveTo>
                  <a:pt x="0" y="0"/>
                </a:moveTo>
                <a:lnTo>
                  <a:pt x="0" y="4252404"/>
                </a:lnTo>
                <a:lnTo>
                  <a:pt x="5734975" y="4252404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67400" y="5767183"/>
                <a:ext cx="1029810" cy="426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767182"/>
                <a:ext cx="1029810" cy="352502"/>
              </a:xfrm>
              <a:prstGeom prst="rect">
                <a:avLst/>
              </a:prstGeom>
              <a:blipFill rotWithShape="1">
                <a:blip r:embed="rId3"/>
                <a:stretch>
                  <a:fillRect r="-1190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5801" y="5764892"/>
                <a:ext cx="533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764891"/>
                <a:ext cx="533400" cy="330669"/>
              </a:xfrm>
              <a:prstGeom prst="rect">
                <a:avLst/>
              </a:prstGeom>
              <a:blipFill rotWithShape="1"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257888" y="5767182"/>
                <a:ext cx="905522" cy="426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88" y="5767181"/>
                <a:ext cx="905522" cy="352502"/>
              </a:xfrm>
              <a:prstGeom prst="rect">
                <a:avLst/>
              </a:prstGeom>
              <a:blipFill rotWithShape="1">
                <a:blip r:embed="rId5"/>
                <a:stretch>
                  <a:fillRect r="-6711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877411" y="2534266"/>
            <a:ext cx="5414749" cy="3088633"/>
          </a:xfrm>
          <a:custGeom>
            <a:avLst/>
            <a:gdLst>
              <a:gd name="connsiteX0" fmla="*/ 0 w 5388745"/>
              <a:gd name="connsiteY0" fmla="*/ 0 h 3852908"/>
              <a:gd name="connsiteX1" fmla="*/ 5388745 w 5388745"/>
              <a:gd name="connsiteY1" fmla="*/ 3852908 h 3852908"/>
              <a:gd name="connsiteX0" fmla="*/ 0 w 5388745"/>
              <a:gd name="connsiteY0" fmla="*/ 0 h 3852908"/>
              <a:gd name="connsiteX1" fmla="*/ 5388745 w 5388745"/>
              <a:gd name="connsiteY1" fmla="*/ 3852908 h 3852908"/>
              <a:gd name="connsiteX0" fmla="*/ 0 w 5388745"/>
              <a:gd name="connsiteY0" fmla="*/ 0 h 3852908"/>
              <a:gd name="connsiteX1" fmla="*/ 5388745 w 5388745"/>
              <a:gd name="connsiteY1" fmla="*/ 3852908 h 3852908"/>
              <a:gd name="connsiteX0" fmla="*/ 0 w 5265915"/>
              <a:gd name="connsiteY0" fmla="*/ 0 h 3088633"/>
              <a:gd name="connsiteX1" fmla="*/ 5265915 w 5265915"/>
              <a:gd name="connsiteY1" fmla="*/ 3088633 h 308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5915" h="3088633">
                <a:moveTo>
                  <a:pt x="0" y="0"/>
                </a:moveTo>
                <a:cubicBezTo>
                  <a:pt x="500108" y="2429522"/>
                  <a:pt x="2288937" y="2754241"/>
                  <a:pt x="5265915" y="3088633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60350" y="3255070"/>
            <a:ext cx="5431809" cy="1733266"/>
          </a:xfrm>
          <a:custGeom>
            <a:avLst/>
            <a:gdLst>
              <a:gd name="connsiteX0" fmla="*/ 0 w 5049671"/>
              <a:gd name="connsiteY0" fmla="*/ 1446663 h 1659999"/>
              <a:gd name="connsiteX1" fmla="*/ 2101755 w 5049671"/>
              <a:gd name="connsiteY1" fmla="*/ 682388 h 1659999"/>
              <a:gd name="connsiteX2" fmla="*/ 3425588 w 5049671"/>
              <a:gd name="connsiteY2" fmla="*/ 1651379 h 1659999"/>
              <a:gd name="connsiteX3" fmla="*/ 5049671 w 5049671"/>
              <a:gd name="connsiteY3" fmla="*/ 0 h 1659999"/>
              <a:gd name="connsiteX0" fmla="*/ 0 w 5431809"/>
              <a:gd name="connsiteY0" fmla="*/ 1733266 h 1733266"/>
              <a:gd name="connsiteX1" fmla="*/ 2483893 w 5431809"/>
              <a:gd name="connsiteY1" fmla="*/ 682388 h 1733266"/>
              <a:gd name="connsiteX2" fmla="*/ 3807726 w 5431809"/>
              <a:gd name="connsiteY2" fmla="*/ 1651379 h 1733266"/>
              <a:gd name="connsiteX3" fmla="*/ 5431809 w 5431809"/>
              <a:gd name="connsiteY3" fmla="*/ 0 h 173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1809" h="1733266">
                <a:moveTo>
                  <a:pt x="0" y="1733266"/>
                </a:moveTo>
                <a:cubicBezTo>
                  <a:pt x="765412" y="1334069"/>
                  <a:pt x="1849272" y="696036"/>
                  <a:pt x="2483893" y="682388"/>
                </a:cubicBezTo>
                <a:cubicBezTo>
                  <a:pt x="3118514" y="668740"/>
                  <a:pt x="3316407" y="1765110"/>
                  <a:pt x="3807726" y="1651379"/>
                </a:cubicBezTo>
                <a:cubicBezTo>
                  <a:pt x="4299045" y="1537648"/>
                  <a:pt x="4865427" y="768824"/>
                  <a:pt x="5431809" y="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64018" y="3814922"/>
                <a:ext cx="918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018" y="3814922"/>
                <a:ext cx="91839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60414" y="2907574"/>
                <a:ext cx="804772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413" y="2907574"/>
                <a:ext cx="804771" cy="3742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873998" y="3691765"/>
            <a:ext cx="5486400" cy="2006255"/>
          </a:xfrm>
          <a:custGeom>
            <a:avLst/>
            <a:gdLst>
              <a:gd name="connsiteX0" fmla="*/ 0 w 5486400"/>
              <a:gd name="connsiteY0" fmla="*/ 34 h 2006255"/>
              <a:gd name="connsiteX1" fmla="*/ 1119116 w 5486400"/>
              <a:gd name="connsiteY1" fmla="*/ 2006255 h 2006255"/>
              <a:gd name="connsiteX2" fmla="*/ 3725839 w 5486400"/>
              <a:gd name="connsiteY2" fmla="*/ 34 h 2006255"/>
              <a:gd name="connsiteX3" fmla="*/ 5049672 w 5486400"/>
              <a:gd name="connsiteY3" fmla="*/ 1951664 h 2006255"/>
              <a:gd name="connsiteX4" fmla="*/ 5486400 w 5486400"/>
              <a:gd name="connsiteY4" fmla="*/ 887139 h 20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2006255">
                <a:moveTo>
                  <a:pt x="0" y="34"/>
                </a:moveTo>
                <a:cubicBezTo>
                  <a:pt x="249071" y="1003144"/>
                  <a:pt x="498143" y="2006255"/>
                  <a:pt x="1119116" y="2006255"/>
                </a:cubicBezTo>
                <a:cubicBezTo>
                  <a:pt x="1740089" y="2006255"/>
                  <a:pt x="3070746" y="9132"/>
                  <a:pt x="3725839" y="34"/>
                </a:cubicBezTo>
                <a:cubicBezTo>
                  <a:pt x="4380932" y="-9064"/>
                  <a:pt x="4756245" y="1803813"/>
                  <a:pt x="5049672" y="1951664"/>
                </a:cubicBezTo>
                <a:cubicBezTo>
                  <a:pt x="5343099" y="2099515"/>
                  <a:pt x="5414749" y="1493327"/>
                  <a:pt x="5486400" y="887139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562799" y="5149224"/>
                <a:ext cx="665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𝑢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798" y="5149224"/>
                <a:ext cx="665823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815265" y="3620977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19200" y="4994873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01411" y="5403456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522639" y="4336656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77176" y="3655623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73211" y="4632747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92160" y="4570602"/>
            <a:ext cx="124289" cy="1242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702610" y="2544500"/>
            <a:ext cx="3713838" cy="315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2702610" y="2544500"/>
            <a:ext cx="5513163" cy="3115636"/>
            <a:chOff x="658638" y="2541010"/>
            <a:chExt cx="5513163" cy="3115636"/>
          </a:xfrm>
        </p:grpSpPr>
        <p:sp>
          <p:nvSpPr>
            <p:cNvPr id="44" name="Freeform 43"/>
            <p:cNvSpPr/>
            <p:nvPr/>
          </p:nvSpPr>
          <p:spPr>
            <a:xfrm>
              <a:off x="685800" y="2541010"/>
              <a:ext cx="5414749" cy="3088633"/>
            </a:xfrm>
            <a:custGeom>
              <a:avLst/>
              <a:gdLst>
                <a:gd name="connsiteX0" fmla="*/ 0 w 5388745"/>
                <a:gd name="connsiteY0" fmla="*/ 0 h 3852908"/>
                <a:gd name="connsiteX1" fmla="*/ 5388745 w 5388745"/>
                <a:gd name="connsiteY1" fmla="*/ 3852908 h 3852908"/>
                <a:gd name="connsiteX0" fmla="*/ 0 w 5388745"/>
                <a:gd name="connsiteY0" fmla="*/ 0 h 3852908"/>
                <a:gd name="connsiteX1" fmla="*/ 5388745 w 5388745"/>
                <a:gd name="connsiteY1" fmla="*/ 3852908 h 3852908"/>
                <a:gd name="connsiteX0" fmla="*/ 0 w 5388745"/>
                <a:gd name="connsiteY0" fmla="*/ 0 h 3852908"/>
                <a:gd name="connsiteX1" fmla="*/ 5388745 w 5388745"/>
                <a:gd name="connsiteY1" fmla="*/ 3852908 h 3852908"/>
                <a:gd name="connsiteX0" fmla="*/ 0 w 5265915"/>
                <a:gd name="connsiteY0" fmla="*/ 0 h 3088633"/>
                <a:gd name="connsiteX1" fmla="*/ 5265915 w 5265915"/>
                <a:gd name="connsiteY1" fmla="*/ 3088633 h 308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65915" h="3088633">
                  <a:moveTo>
                    <a:pt x="0" y="0"/>
                  </a:moveTo>
                  <a:cubicBezTo>
                    <a:pt x="500108" y="2429522"/>
                    <a:pt x="2288937" y="2754241"/>
                    <a:pt x="5265915" y="3088633"/>
                  </a:cubicBez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68740" y="3626302"/>
              <a:ext cx="5503061" cy="1137499"/>
            </a:xfrm>
            <a:custGeom>
              <a:avLst/>
              <a:gdLst>
                <a:gd name="connsiteX0" fmla="*/ 0 w 5049671"/>
                <a:gd name="connsiteY0" fmla="*/ 1446663 h 1659999"/>
                <a:gd name="connsiteX1" fmla="*/ 2101755 w 5049671"/>
                <a:gd name="connsiteY1" fmla="*/ 682388 h 1659999"/>
                <a:gd name="connsiteX2" fmla="*/ 3425588 w 5049671"/>
                <a:gd name="connsiteY2" fmla="*/ 1651379 h 1659999"/>
                <a:gd name="connsiteX3" fmla="*/ 5049671 w 5049671"/>
                <a:gd name="connsiteY3" fmla="*/ 0 h 1659999"/>
                <a:gd name="connsiteX0" fmla="*/ 0 w 5431809"/>
                <a:gd name="connsiteY0" fmla="*/ 1733266 h 1733266"/>
                <a:gd name="connsiteX1" fmla="*/ 2483893 w 5431809"/>
                <a:gd name="connsiteY1" fmla="*/ 682388 h 1733266"/>
                <a:gd name="connsiteX2" fmla="*/ 3807726 w 5431809"/>
                <a:gd name="connsiteY2" fmla="*/ 1651379 h 1733266"/>
                <a:gd name="connsiteX3" fmla="*/ 5431809 w 5431809"/>
                <a:gd name="connsiteY3" fmla="*/ 0 h 1733266"/>
                <a:gd name="connsiteX0" fmla="*/ 0 w 5431809"/>
                <a:gd name="connsiteY0" fmla="*/ 830741 h 1660845"/>
                <a:gd name="connsiteX1" fmla="*/ 2483893 w 5431809"/>
                <a:gd name="connsiteY1" fmla="*/ 682388 h 1660845"/>
                <a:gd name="connsiteX2" fmla="*/ 3807726 w 5431809"/>
                <a:gd name="connsiteY2" fmla="*/ 1651379 h 1660845"/>
                <a:gd name="connsiteX3" fmla="*/ 5431809 w 5431809"/>
                <a:gd name="connsiteY3" fmla="*/ 0 h 1660845"/>
                <a:gd name="connsiteX0" fmla="*/ 0 w 5431809"/>
                <a:gd name="connsiteY0" fmla="*/ 830741 h 1660845"/>
                <a:gd name="connsiteX1" fmla="*/ 2483893 w 5431809"/>
                <a:gd name="connsiteY1" fmla="*/ 682388 h 1660845"/>
                <a:gd name="connsiteX2" fmla="*/ 3807726 w 5431809"/>
                <a:gd name="connsiteY2" fmla="*/ 1651379 h 1660845"/>
                <a:gd name="connsiteX3" fmla="*/ 5431809 w 5431809"/>
                <a:gd name="connsiteY3" fmla="*/ 0 h 1660845"/>
                <a:gd name="connsiteX0" fmla="*/ 0 w 5431809"/>
                <a:gd name="connsiteY0" fmla="*/ 830741 h 1685809"/>
                <a:gd name="connsiteX1" fmla="*/ 2377015 w 5431809"/>
                <a:gd name="connsiteY1" fmla="*/ 1098025 h 1685809"/>
                <a:gd name="connsiteX2" fmla="*/ 3807726 w 5431809"/>
                <a:gd name="connsiteY2" fmla="*/ 1651379 h 1685809"/>
                <a:gd name="connsiteX3" fmla="*/ 5431809 w 5431809"/>
                <a:gd name="connsiteY3" fmla="*/ 0 h 1685809"/>
                <a:gd name="connsiteX0" fmla="*/ 0 w 5431809"/>
                <a:gd name="connsiteY0" fmla="*/ 830741 h 1100649"/>
                <a:gd name="connsiteX1" fmla="*/ 2377015 w 5431809"/>
                <a:gd name="connsiteY1" fmla="*/ 1098025 h 1100649"/>
                <a:gd name="connsiteX2" fmla="*/ 3855228 w 5431809"/>
                <a:gd name="connsiteY2" fmla="*/ 903234 h 1100649"/>
                <a:gd name="connsiteX3" fmla="*/ 5431809 w 5431809"/>
                <a:gd name="connsiteY3" fmla="*/ 0 h 1100649"/>
                <a:gd name="connsiteX0" fmla="*/ 0 w 5431809"/>
                <a:gd name="connsiteY0" fmla="*/ 930449 h 1200357"/>
                <a:gd name="connsiteX1" fmla="*/ 2377015 w 5431809"/>
                <a:gd name="connsiteY1" fmla="*/ 1197733 h 1200357"/>
                <a:gd name="connsiteX2" fmla="*/ 3855228 w 5431809"/>
                <a:gd name="connsiteY2" fmla="*/ 1002942 h 1200357"/>
                <a:gd name="connsiteX3" fmla="*/ 5431809 w 5431809"/>
                <a:gd name="connsiteY3" fmla="*/ 99708 h 1200357"/>
                <a:gd name="connsiteX0" fmla="*/ 0 w 5431809"/>
                <a:gd name="connsiteY0" fmla="*/ 934858 h 1606200"/>
                <a:gd name="connsiteX1" fmla="*/ 2400765 w 5431809"/>
                <a:gd name="connsiteY1" fmla="*/ 1605904 h 1606200"/>
                <a:gd name="connsiteX2" fmla="*/ 3855228 w 5431809"/>
                <a:gd name="connsiteY2" fmla="*/ 1007351 h 1606200"/>
                <a:gd name="connsiteX3" fmla="*/ 5431809 w 5431809"/>
                <a:gd name="connsiteY3" fmla="*/ 104117 h 1606200"/>
                <a:gd name="connsiteX0" fmla="*/ 0 w 5408058"/>
                <a:gd name="connsiteY0" fmla="*/ 135958 h 807204"/>
                <a:gd name="connsiteX1" fmla="*/ 2400765 w 5408058"/>
                <a:gd name="connsiteY1" fmla="*/ 807004 h 807204"/>
                <a:gd name="connsiteX2" fmla="*/ 3855228 w 5408058"/>
                <a:gd name="connsiteY2" fmla="*/ 208451 h 807204"/>
                <a:gd name="connsiteX3" fmla="*/ 5408058 w 5408058"/>
                <a:gd name="connsiteY3" fmla="*/ 373996 h 807204"/>
                <a:gd name="connsiteX0" fmla="*/ 0 w 5408058"/>
                <a:gd name="connsiteY0" fmla="*/ 466253 h 1137499"/>
                <a:gd name="connsiteX1" fmla="*/ 2400765 w 5408058"/>
                <a:gd name="connsiteY1" fmla="*/ 1137299 h 1137499"/>
                <a:gd name="connsiteX2" fmla="*/ 3855228 w 5408058"/>
                <a:gd name="connsiteY2" fmla="*/ 538746 h 1137499"/>
                <a:gd name="connsiteX3" fmla="*/ 5408058 w 5408058"/>
                <a:gd name="connsiteY3" fmla="*/ 704291 h 1137499"/>
                <a:gd name="connsiteX0" fmla="*/ 0 w 5503061"/>
                <a:gd name="connsiteY0" fmla="*/ 466253 h 1137499"/>
                <a:gd name="connsiteX1" fmla="*/ 2400765 w 5503061"/>
                <a:gd name="connsiteY1" fmla="*/ 1137299 h 1137499"/>
                <a:gd name="connsiteX2" fmla="*/ 3855228 w 5503061"/>
                <a:gd name="connsiteY2" fmla="*/ 538746 h 1137499"/>
                <a:gd name="connsiteX3" fmla="*/ 5503061 w 5503061"/>
                <a:gd name="connsiteY3" fmla="*/ 704291 h 113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3061" h="1137499">
                  <a:moveTo>
                    <a:pt x="0" y="466253"/>
                  </a:moveTo>
                  <a:cubicBezTo>
                    <a:pt x="1192923" y="-63573"/>
                    <a:pt x="1758227" y="1125217"/>
                    <a:pt x="2400765" y="1137299"/>
                  </a:cubicBezTo>
                  <a:cubicBezTo>
                    <a:pt x="3043303" y="1149381"/>
                    <a:pt x="3338179" y="610914"/>
                    <a:pt x="3855228" y="538746"/>
                  </a:cubicBezTo>
                  <a:cubicBezTo>
                    <a:pt x="4372277" y="466578"/>
                    <a:pt x="4912928" y="-735696"/>
                    <a:pt x="5503061" y="704291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58638" y="4194339"/>
              <a:ext cx="5510150" cy="1462307"/>
            </a:xfrm>
            <a:custGeom>
              <a:avLst/>
              <a:gdLst>
                <a:gd name="connsiteX0" fmla="*/ 0 w 5486400"/>
                <a:gd name="connsiteY0" fmla="*/ 34 h 2006255"/>
                <a:gd name="connsiteX1" fmla="*/ 1119116 w 5486400"/>
                <a:gd name="connsiteY1" fmla="*/ 2006255 h 2006255"/>
                <a:gd name="connsiteX2" fmla="*/ 3725839 w 5486400"/>
                <a:gd name="connsiteY2" fmla="*/ 34 h 2006255"/>
                <a:gd name="connsiteX3" fmla="*/ 5049672 w 5486400"/>
                <a:gd name="connsiteY3" fmla="*/ 1951664 h 2006255"/>
                <a:gd name="connsiteX4" fmla="*/ 5486400 w 5486400"/>
                <a:gd name="connsiteY4" fmla="*/ 887139 h 2006255"/>
                <a:gd name="connsiteX0" fmla="*/ 0 w 5510150"/>
                <a:gd name="connsiteY0" fmla="*/ 1555702 h 2256253"/>
                <a:gd name="connsiteX1" fmla="*/ 1142866 w 5510150"/>
                <a:gd name="connsiteY1" fmla="*/ 2006255 h 2256253"/>
                <a:gd name="connsiteX2" fmla="*/ 3749589 w 5510150"/>
                <a:gd name="connsiteY2" fmla="*/ 34 h 2256253"/>
                <a:gd name="connsiteX3" fmla="*/ 5073422 w 5510150"/>
                <a:gd name="connsiteY3" fmla="*/ 1951664 h 2256253"/>
                <a:gd name="connsiteX4" fmla="*/ 5510150 w 5510150"/>
                <a:gd name="connsiteY4" fmla="*/ 887139 h 2256253"/>
                <a:gd name="connsiteX0" fmla="*/ 0 w 5510150"/>
                <a:gd name="connsiteY0" fmla="*/ 1555702 h 2043648"/>
                <a:gd name="connsiteX1" fmla="*/ 1142866 w 5510150"/>
                <a:gd name="connsiteY1" fmla="*/ 2006255 h 2043648"/>
                <a:gd name="connsiteX2" fmla="*/ 3749589 w 5510150"/>
                <a:gd name="connsiteY2" fmla="*/ 34 h 2043648"/>
                <a:gd name="connsiteX3" fmla="*/ 5073422 w 5510150"/>
                <a:gd name="connsiteY3" fmla="*/ 1951664 h 2043648"/>
                <a:gd name="connsiteX4" fmla="*/ 5510150 w 5510150"/>
                <a:gd name="connsiteY4" fmla="*/ 887139 h 2043648"/>
                <a:gd name="connsiteX0" fmla="*/ 0 w 5510150"/>
                <a:gd name="connsiteY0" fmla="*/ 1582379 h 2000852"/>
                <a:gd name="connsiteX1" fmla="*/ 1320996 w 5510150"/>
                <a:gd name="connsiteY1" fmla="*/ 892901 h 2000852"/>
                <a:gd name="connsiteX2" fmla="*/ 3749589 w 5510150"/>
                <a:gd name="connsiteY2" fmla="*/ 26711 h 2000852"/>
                <a:gd name="connsiteX3" fmla="*/ 5073422 w 5510150"/>
                <a:gd name="connsiteY3" fmla="*/ 1978341 h 2000852"/>
                <a:gd name="connsiteX4" fmla="*/ 5510150 w 5510150"/>
                <a:gd name="connsiteY4" fmla="*/ 913816 h 2000852"/>
                <a:gd name="connsiteX0" fmla="*/ 0 w 5510150"/>
                <a:gd name="connsiteY0" fmla="*/ 916387 h 1313587"/>
                <a:gd name="connsiteX1" fmla="*/ 1320996 w 5510150"/>
                <a:gd name="connsiteY1" fmla="*/ 226909 h 1313587"/>
                <a:gd name="connsiteX2" fmla="*/ 3642711 w 5510150"/>
                <a:gd name="connsiteY2" fmla="*/ 73239 h 1313587"/>
                <a:gd name="connsiteX3" fmla="*/ 5073422 w 5510150"/>
                <a:gd name="connsiteY3" fmla="*/ 1312349 h 1313587"/>
                <a:gd name="connsiteX4" fmla="*/ 5510150 w 5510150"/>
                <a:gd name="connsiteY4" fmla="*/ 247824 h 1313587"/>
                <a:gd name="connsiteX0" fmla="*/ 0 w 5510150"/>
                <a:gd name="connsiteY0" fmla="*/ 693862 h 1095649"/>
                <a:gd name="connsiteX1" fmla="*/ 1320996 w 5510150"/>
                <a:gd name="connsiteY1" fmla="*/ 4384 h 1095649"/>
                <a:gd name="connsiteX2" fmla="*/ 3322077 w 5510150"/>
                <a:gd name="connsiteY2" fmla="*/ 432605 h 1095649"/>
                <a:gd name="connsiteX3" fmla="*/ 5073422 w 5510150"/>
                <a:gd name="connsiteY3" fmla="*/ 1089824 h 1095649"/>
                <a:gd name="connsiteX4" fmla="*/ 5510150 w 5510150"/>
                <a:gd name="connsiteY4" fmla="*/ 25299 h 1095649"/>
                <a:gd name="connsiteX0" fmla="*/ 0 w 5510150"/>
                <a:gd name="connsiteY0" fmla="*/ 1059871 h 1462307"/>
                <a:gd name="connsiteX1" fmla="*/ 1891012 w 5510150"/>
                <a:gd name="connsiteY1" fmla="*/ 2258 h 1462307"/>
                <a:gd name="connsiteX2" fmla="*/ 3322077 w 5510150"/>
                <a:gd name="connsiteY2" fmla="*/ 798614 h 1462307"/>
                <a:gd name="connsiteX3" fmla="*/ 5073422 w 5510150"/>
                <a:gd name="connsiteY3" fmla="*/ 1455833 h 1462307"/>
                <a:gd name="connsiteX4" fmla="*/ 5510150 w 5510150"/>
                <a:gd name="connsiteY4" fmla="*/ 391308 h 14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0150" h="1462307">
                  <a:moveTo>
                    <a:pt x="0" y="1059871"/>
                  </a:moveTo>
                  <a:cubicBezTo>
                    <a:pt x="498452" y="578565"/>
                    <a:pt x="1337333" y="45801"/>
                    <a:pt x="1891012" y="2258"/>
                  </a:cubicBezTo>
                  <a:cubicBezTo>
                    <a:pt x="2444691" y="-41285"/>
                    <a:pt x="2791675" y="556352"/>
                    <a:pt x="3322077" y="798614"/>
                  </a:cubicBezTo>
                  <a:cubicBezTo>
                    <a:pt x="3852479" y="1040876"/>
                    <a:pt x="4708743" y="1523717"/>
                    <a:pt x="5073422" y="1455833"/>
                  </a:cubicBezTo>
                  <a:cubicBezTo>
                    <a:pt x="5438101" y="1387949"/>
                    <a:pt x="5438499" y="997496"/>
                    <a:pt x="5510150" y="391308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723270" y="2584054"/>
            <a:ext cx="0" cy="320751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2363012" y="6195884"/>
                <a:ext cx="7205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11" y="6195884"/>
                <a:ext cx="720517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7543799" y="6169469"/>
                <a:ext cx="1414490" cy="426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799" y="6169467"/>
                <a:ext cx="1414490" cy="42652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4591962" y="2538284"/>
            <a:ext cx="3713838" cy="315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4612622" y="2577838"/>
            <a:ext cx="0" cy="320751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950261" y="6202875"/>
                <a:ext cx="1324722" cy="426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261" y="6202873"/>
                <a:ext cx="1324722" cy="426527"/>
              </a:xfrm>
              <a:prstGeom prst="rect">
                <a:avLst/>
              </a:prstGeom>
              <a:blipFill rotWithShape="1">
                <a:blip r:embed="rId11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/>
          <p:cNvSpPr/>
          <p:nvPr/>
        </p:nvSpPr>
        <p:spPr>
          <a:xfrm>
            <a:off x="377267" y="609600"/>
            <a:ext cx="6299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Optimization </a:t>
            </a:r>
            <a:r>
              <a:rPr lang="en-US" sz="2800" dirty="0" smtClean="0">
                <a:solidFill>
                  <a:srgbClr val="C00000"/>
                </a:solidFill>
              </a:rPr>
              <a:t>as substitute for information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17913" y="3381982"/>
                <a:ext cx="3689280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13" y="3381982"/>
                <a:ext cx="3689280" cy="79585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117913" y="4362728"/>
                <a:ext cx="22560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𝐮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𝛆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b="1" i="0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13" y="4362728"/>
                <a:ext cx="2256067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17912" y="2863858"/>
            <a:ext cx="340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Objective </a:t>
            </a:r>
            <a:r>
              <a:rPr lang="en-US" b="1" dirty="0" err="1" smtClean="0"/>
              <a:t>fcn</a:t>
            </a:r>
            <a:r>
              <a:rPr lang="en-US" b="1" dirty="0" smtClean="0"/>
              <a:t>: Entropy Production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493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6" grpId="0"/>
      <p:bldP spid="57" grpId="0" animBg="1"/>
      <p:bldP spid="59" grpId="0"/>
      <p:bldP spid="60" grpId="0"/>
      <p:bldP spid="61" grpId="0" animBg="1"/>
      <p:bldP spid="64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MEP over Time and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5257</TotalTime>
  <Words>4102</Words>
  <Application>Microsoft Office PowerPoint</Application>
  <PresentationFormat>On-screen Show (4:3)</PresentationFormat>
  <Paragraphs>473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Symbol</vt:lpstr>
      <vt:lpstr>Tw Cen MT</vt:lpstr>
      <vt:lpstr>Courier New</vt:lpstr>
      <vt:lpstr>Times New Roman</vt:lpstr>
      <vt:lpstr>Cambria Math</vt:lpstr>
      <vt:lpstr>Wingdings</vt:lpstr>
      <vt:lpstr>Old English Text MT</vt:lpstr>
      <vt:lpstr>ＭＳ Ｐゴシック</vt:lpstr>
      <vt:lpstr>Office Theme</vt:lpstr>
      <vt:lpstr>Using metagenomic and metatranscriptomic observations to test a thermodynamic-based model of community metabolic expression over time and space</vt:lpstr>
      <vt:lpstr>OBJ: Understand &amp; Predict Biogeochemistry</vt:lpstr>
      <vt:lpstr>Maximum Entropy Production</vt:lpstr>
      <vt:lpstr>Coordination Over Space</vt:lpstr>
      <vt:lpstr>Experimental Test of σ ̇ Integration</vt:lpstr>
      <vt:lpstr>Distributed Metabolic Network</vt:lpstr>
      <vt:lpstr>Community! Reaction Kinetics</vt:lpstr>
      <vt:lpstr>Receding Horizon Optimal Control</vt:lpstr>
      <vt:lpstr>MEP over Time and Space</vt:lpstr>
      <vt:lpstr>Siders Pond “Laboratory”</vt:lpstr>
      <vt:lpstr>Vertical Gradients</vt:lpstr>
      <vt:lpstr>Siders Pond Transport (1D approximation)</vt:lpstr>
      <vt:lpstr>Dispersion Coefficient</vt:lpstr>
      <vt:lpstr>Salinity Transient</vt:lpstr>
      <vt:lpstr>MEP Phototrophy Perspective</vt:lpstr>
      <vt:lpstr>Governing MEP photo equations</vt:lpstr>
      <vt:lpstr>Photochemistry: Carbon Fixation</vt:lpstr>
      <vt:lpstr>Photochemistry: Carbon Fixation Thermokinetics</vt:lpstr>
      <vt:lpstr>Photochemistry: Growth</vt:lpstr>
      <vt:lpstr>Total Entropy Production and Reactions</vt:lpstr>
      <vt:lpstr>1D, Local MEP Model Setup</vt:lpstr>
      <vt:lpstr>Dissolved Oxygen</vt:lpstr>
      <vt:lpstr>Dissolved Inorganic Carbon</vt:lpstr>
      <vt:lpstr>Inorganic Phosphate</vt:lpstr>
      <vt:lpstr>Photosynthetic Active Radiation</vt:lpstr>
      <vt:lpstr>Stored CP and POC</vt:lpstr>
      <vt:lpstr>Phytoplankton Catalyst and Chl a (in vivo)</vt:lpstr>
      <vt:lpstr>Carbon Fixation Rxn: </vt:lpstr>
      <vt:lpstr>Phytoplankton Growth: </vt:lpstr>
      <vt:lpstr>Internal Entropy Production</vt:lpstr>
      <vt:lpstr>Environmental ‘Omics</vt:lpstr>
      <vt:lpstr>Taxonomy: Bacteria, Archaea</vt:lpstr>
      <vt:lpstr>Taxonomy: Phototrophs</vt:lpstr>
      <vt:lpstr>Pathways For Photosynthesis</vt:lpstr>
      <vt:lpstr>Circadian Mediating Genes</vt:lpstr>
      <vt:lpstr>Expression of Photosynthetic Pathways at 3 meters</vt:lpstr>
      <vt:lpstr>Expression of Circadian Mediating Genes at 3m</vt:lpstr>
      <vt:lpstr>Summary</vt:lpstr>
      <vt:lpstr>Acknowledgements</vt:lpstr>
      <vt:lpstr>Affect of Optimization Interval</vt:lpstr>
      <vt:lpstr>OTU Dynamics</vt:lpstr>
      <vt:lpstr>Metabolic Switching in Anaerobic Nitrate Reduction</vt:lpstr>
      <vt:lpstr>Bacterial DAPI Counts vs Depth</vt:lpstr>
      <vt:lpstr>Gas Data</vt:lpstr>
      <vt:lpstr>Nitrate and Ammonium comparison</vt:lpstr>
    </vt:vector>
  </TitlesOfParts>
  <Company>Brown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Vallino</dc:creator>
  <cp:lastModifiedBy>Joe Vallino</cp:lastModifiedBy>
  <cp:revision>153</cp:revision>
  <dcterms:created xsi:type="dcterms:W3CDTF">2012-10-15T11:54:45Z</dcterms:created>
  <dcterms:modified xsi:type="dcterms:W3CDTF">2017-04-19T15:32:42Z</dcterms:modified>
</cp:coreProperties>
</file>